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DM Sans Medium" pitchFamily="2" charset="0"/>
      <p:regular r:id="rId19"/>
      <p:italic r:id="rId20"/>
    </p:embeddedFont>
    <p:embeddedFont>
      <p:font typeface="Inter" panose="020B0604020202020204" charset="0"/>
      <p:regular r:id="rId21"/>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984" y="2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950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txBody>
          <a:bodyPr/>
          <a:lstStyle/>
          <a:p>
            <a:endParaRPr lang="fr-FR"/>
          </a:p>
        </p:txBody>
      </p:sp>
      <p:sp>
        <p:nvSpPr>
          <p:cNvPr id="3" name="Shape 1"/>
          <p:cNvSpPr/>
          <p:nvPr/>
        </p:nvSpPr>
        <p:spPr>
          <a:xfrm>
            <a:off x="0" y="0"/>
            <a:ext cx="14630400" cy="8229600"/>
          </a:xfrm>
          <a:prstGeom prst="rect">
            <a:avLst/>
          </a:prstGeom>
          <a:solidFill>
            <a:srgbClr val="2D3133"/>
          </a:solidFill>
          <a:ln/>
        </p:spPr>
        <p:txBody>
          <a:bodyPr/>
          <a:lstStyle/>
          <a:p>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3660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L'Odyssée de l'IA</a:t>
            </a:r>
            <a:endParaRPr lang="en-US" sz="4450" dirty="0"/>
          </a:p>
        </p:txBody>
      </p:sp>
      <p:sp>
        <p:nvSpPr>
          <p:cNvPr id="4" name="Text 1"/>
          <p:cNvSpPr/>
          <p:nvPr/>
        </p:nvSpPr>
        <p:spPr>
          <a:xfrm>
            <a:off x="793790" y="338554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Des syllogismes d'Aristote aux usines intelligentes : </a:t>
            </a:r>
            <a:endParaRPr lang="en-US" sz="1750" dirty="0"/>
          </a:p>
        </p:txBody>
      </p:sp>
      <p:sp>
        <p:nvSpPr>
          <p:cNvPr id="5" name="Text 2"/>
          <p:cNvSpPr/>
          <p:nvPr/>
        </p:nvSpPr>
        <p:spPr>
          <a:xfrm>
            <a:off x="793790" y="4003596"/>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18 révolutions qui ont façonné notre monde moderne et redéfini les frontières de l'intelligence.</a:t>
            </a:r>
            <a:endParaRPr lang="en-US" sz="1750" dirty="0"/>
          </a:p>
        </p:txBody>
      </p:sp>
      <p:sp>
        <p:nvSpPr>
          <p:cNvPr id="6" name="Text 3"/>
          <p:cNvSpPr/>
          <p:nvPr/>
        </p:nvSpPr>
        <p:spPr>
          <a:xfrm>
            <a:off x="793790" y="4984552"/>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Text 4"/>
          <p:cNvSpPr/>
          <p:nvPr/>
        </p:nvSpPr>
        <p:spPr>
          <a:xfrm>
            <a:off x="793790" y="5602605"/>
            <a:ext cx="7556421" cy="290274"/>
          </a:xfrm>
          <a:prstGeom prst="rect">
            <a:avLst/>
          </a:prstGeom>
          <a:noFill/>
          <a:ln/>
        </p:spPr>
        <p:txBody>
          <a:bodyPr wrap="none" lIns="0" tIns="0" rIns="0" bIns="0" rtlCol="0" anchor="t"/>
          <a:lstStyle/>
          <a:p>
            <a:pPr marL="0" indent="0" algn="l">
              <a:lnSpc>
                <a:spcPts val="2250"/>
              </a:lnSpc>
              <a:buNone/>
            </a:pPr>
            <a:r>
              <a:rPr lang="en-US" sz="1400" dirty="0">
                <a:solidFill>
                  <a:srgbClr val="D6D9D7"/>
                </a:solidFill>
                <a:latin typeface="Inter" pitchFamily="34" charset="0"/>
                <a:ea typeface="Inter" pitchFamily="34" charset="-122"/>
                <a:cs typeface="Inter" pitchFamily="34" charset="-120"/>
              </a:rPr>
              <a:t>Par Olivier Bonnin, Septembre 2025</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678061"/>
            <a:ext cx="10149245" cy="602456"/>
          </a:xfrm>
          <a:prstGeom prst="rect">
            <a:avLst/>
          </a:prstGeom>
          <a:noFill/>
          <a:ln/>
        </p:spPr>
        <p:txBody>
          <a:bodyPr wrap="none" lIns="0" tIns="0" rIns="0" bIns="0" rtlCol="0" anchor="t"/>
          <a:lstStyle/>
          <a:p>
            <a:pPr marL="0" indent="0" algn="l">
              <a:lnSpc>
                <a:spcPts val="4700"/>
              </a:lnSpc>
              <a:buNone/>
            </a:pPr>
            <a:r>
              <a:rPr lang="en-US" sz="3750" dirty="0">
                <a:solidFill>
                  <a:srgbClr val="F7F7F8"/>
                </a:solidFill>
                <a:latin typeface="DM Sans Medium" pitchFamily="34" charset="0"/>
                <a:ea typeface="DM Sans Medium" pitchFamily="34" charset="-122"/>
                <a:cs typeface="DM Sans Medium" pitchFamily="34" charset="-120"/>
              </a:rPr>
              <a:t>1997 : Deep Blue et la Victoire de l'Algorithme</a:t>
            </a:r>
            <a:endParaRPr lang="en-US" sz="3750" dirty="0"/>
          </a:p>
        </p:txBody>
      </p:sp>
      <p:pic>
        <p:nvPicPr>
          <p:cNvPr id="3" name="Image 0" descr="preencoded.png"/>
          <p:cNvPicPr>
            <a:picLocks noChangeAspect="1"/>
          </p:cNvPicPr>
          <p:nvPr/>
        </p:nvPicPr>
        <p:blipFill>
          <a:blip r:embed="rId3"/>
          <a:stretch>
            <a:fillRect/>
          </a:stretch>
        </p:blipFill>
        <p:spPr>
          <a:xfrm>
            <a:off x="793790" y="1666042"/>
            <a:ext cx="11086386" cy="1883807"/>
          </a:xfrm>
          <a:prstGeom prst="rect">
            <a:avLst/>
          </a:prstGeom>
        </p:spPr>
      </p:pic>
      <p:sp>
        <p:nvSpPr>
          <p:cNvPr id="4" name="Shape 1"/>
          <p:cNvSpPr/>
          <p:nvPr/>
        </p:nvSpPr>
        <p:spPr>
          <a:xfrm>
            <a:off x="793790" y="3766661"/>
            <a:ext cx="4219099" cy="3784878"/>
          </a:xfrm>
          <a:prstGeom prst="roundRect">
            <a:avLst>
              <a:gd name="adj" fmla="val 764"/>
            </a:avLst>
          </a:prstGeom>
          <a:solidFill>
            <a:srgbClr val="2D3133"/>
          </a:solidFill>
          <a:ln w="22860">
            <a:solidFill>
              <a:srgbClr val="65696B"/>
            </a:solidFill>
            <a:prstDash val="solid"/>
          </a:ln>
        </p:spPr>
        <p:txBody>
          <a:bodyPr/>
          <a:lstStyle/>
          <a:p>
            <a:endParaRPr lang="fr-FR"/>
          </a:p>
        </p:txBody>
      </p:sp>
      <p:pic>
        <p:nvPicPr>
          <p:cNvPr id="5" name="Image 1" descr="preencoded.png"/>
          <p:cNvPicPr>
            <a:picLocks noChangeAspect="1"/>
          </p:cNvPicPr>
          <p:nvPr/>
        </p:nvPicPr>
        <p:blipFill>
          <a:blip r:embed="rId4"/>
          <a:stretch>
            <a:fillRect/>
          </a:stretch>
        </p:blipFill>
        <p:spPr>
          <a:xfrm>
            <a:off x="1009412" y="3982283"/>
            <a:ext cx="253008" cy="253008"/>
          </a:xfrm>
          <a:prstGeom prst="rect">
            <a:avLst/>
          </a:prstGeom>
        </p:spPr>
      </p:pic>
      <p:sp>
        <p:nvSpPr>
          <p:cNvPr id="6" name="Text 2"/>
          <p:cNvSpPr/>
          <p:nvPr/>
        </p:nvSpPr>
        <p:spPr>
          <a:xfrm>
            <a:off x="1009412" y="4452104"/>
            <a:ext cx="3051096" cy="301228"/>
          </a:xfrm>
          <a:prstGeom prst="rect">
            <a:avLst/>
          </a:prstGeom>
          <a:noFill/>
          <a:ln/>
        </p:spPr>
        <p:txBody>
          <a:bodyPr wrap="none" lIns="0" tIns="0" rIns="0" bIns="0" rtlCol="0" anchor="t"/>
          <a:lstStyle/>
          <a:p>
            <a:pPr marL="0" indent="0" algn="l">
              <a:lnSpc>
                <a:spcPts val="2350"/>
              </a:lnSpc>
              <a:buNone/>
            </a:pPr>
            <a:r>
              <a:rPr lang="en-US" sz="1850" dirty="0">
                <a:solidFill>
                  <a:srgbClr val="D6D9D7"/>
                </a:solidFill>
                <a:latin typeface="DM Sans Medium" pitchFamily="34" charset="0"/>
                <a:ea typeface="DM Sans Medium" pitchFamily="34" charset="-122"/>
                <a:cs typeface="DM Sans Medium" pitchFamily="34" charset="-120"/>
              </a:rPr>
              <a:t>La Revanche de la Machine</a:t>
            </a:r>
            <a:endParaRPr lang="en-US" sz="1850" dirty="0"/>
          </a:p>
        </p:txBody>
      </p:sp>
      <p:sp>
        <p:nvSpPr>
          <p:cNvPr id="7" name="Text 3"/>
          <p:cNvSpPr/>
          <p:nvPr/>
        </p:nvSpPr>
        <p:spPr>
          <a:xfrm>
            <a:off x="1009412" y="4868942"/>
            <a:ext cx="3787854" cy="2466975"/>
          </a:xfrm>
          <a:prstGeom prst="rect">
            <a:avLst/>
          </a:prstGeom>
          <a:noFill/>
          <a:ln/>
        </p:spPr>
        <p:txBody>
          <a:bodyPr wrap="square" lIns="0" tIns="0" rIns="0" bIns="0" rtlCol="0" anchor="t"/>
          <a:lstStyle/>
          <a:p>
            <a:pPr marL="0" indent="0" algn="l">
              <a:lnSpc>
                <a:spcPts val="2400"/>
              </a:lnSpc>
              <a:buNone/>
            </a:pPr>
            <a:r>
              <a:rPr lang="en-US" sz="1500" b="1" dirty="0">
                <a:solidFill>
                  <a:srgbClr val="D6D9D7"/>
                </a:solidFill>
                <a:latin typeface="Inter" pitchFamily="34" charset="0"/>
                <a:ea typeface="Inter" pitchFamily="34" charset="-122"/>
                <a:cs typeface="Inter" pitchFamily="34" charset="-120"/>
              </a:rPr>
              <a:t>11 mai 1997</a:t>
            </a:r>
            <a:r>
              <a:rPr lang="en-US" sz="1500" dirty="0">
                <a:solidFill>
                  <a:srgbClr val="D6D9D7"/>
                </a:solidFill>
                <a:latin typeface="Inter" pitchFamily="34" charset="0"/>
                <a:ea typeface="Inter" pitchFamily="34" charset="-122"/>
                <a:cs typeface="Inter" pitchFamily="34" charset="-120"/>
              </a:rPr>
              <a:t> : Deep Blue d'IBM bat le champion du monde Garry Kasparov 3,5 à 2,5. Match historique suivi par des millions de personnes. Kasparov était persuadé qu'un grand maître humain aidait secrètement la machine — il ne pouvait croire qu'un ordinateur puisse jouer ainsi !</a:t>
            </a:r>
            <a:endParaRPr lang="en-US" sz="1500" dirty="0"/>
          </a:p>
        </p:txBody>
      </p:sp>
      <p:sp>
        <p:nvSpPr>
          <p:cNvPr id="8" name="Shape 4"/>
          <p:cNvSpPr/>
          <p:nvPr/>
        </p:nvSpPr>
        <p:spPr>
          <a:xfrm>
            <a:off x="5205651" y="3766661"/>
            <a:ext cx="4219099" cy="3784878"/>
          </a:xfrm>
          <a:prstGeom prst="roundRect">
            <a:avLst>
              <a:gd name="adj" fmla="val 764"/>
            </a:avLst>
          </a:prstGeom>
          <a:solidFill>
            <a:srgbClr val="2D3133"/>
          </a:solidFill>
          <a:ln w="22860">
            <a:solidFill>
              <a:srgbClr val="65696B"/>
            </a:solidFill>
            <a:prstDash val="solid"/>
          </a:ln>
        </p:spPr>
        <p:txBody>
          <a:bodyPr/>
          <a:lstStyle/>
          <a:p>
            <a:endParaRPr lang="fr-FR"/>
          </a:p>
        </p:txBody>
      </p:sp>
      <p:sp>
        <p:nvSpPr>
          <p:cNvPr id="9" name="Text 5"/>
          <p:cNvSpPr/>
          <p:nvPr/>
        </p:nvSpPr>
        <p:spPr>
          <a:xfrm>
            <a:off x="5421273" y="3982283"/>
            <a:ext cx="2627828" cy="301228"/>
          </a:xfrm>
          <a:prstGeom prst="rect">
            <a:avLst/>
          </a:prstGeom>
          <a:noFill/>
          <a:ln/>
        </p:spPr>
        <p:txBody>
          <a:bodyPr wrap="none" lIns="0" tIns="0" rIns="0" bIns="0" rtlCol="0" anchor="t"/>
          <a:lstStyle/>
          <a:p>
            <a:pPr marL="0" indent="0" algn="l">
              <a:lnSpc>
                <a:spcPts val="2350"/>
              </a:lnSpc>
              <a:buNone/>
            </a:pPr>
            <a:r>
              <a:rPr lang="en-US" sz="1850" dirty="0">
                <a:solidFill>
                  <a:srgbClr val="D6D9D7"/>
                </a:solidFill>
                <a:latin typeface="DM Sans Medium" pitchFamily="34" charset="0"/>
                <a:ea typeface="DM Sans Medium" pitchFamily="34" charset="-122"/>
                <a:cs typeface="DM Sans Medium" pitchFamily="34" charset="-120"/>
              </a:rPr>
              <a:t>Force Brute vs Intuition</a:t>
            </a:r>
            <a:endParaRPr lang="en-US" sz="1850" dirty="0"/>
          </a:p>
        </p:txBody>
      </p:sp>
      <p:sp>
        <p:nvSpPr>
          <p:cNvPr id="10" name="Text 6"/>
          <p:cNvSpPr/>
          <p:nvPr/>
        </p:nvSpPr>
        <p:spPr>
          <a:xfrm>
            <a:off x="5421273" y="4399121"/>
            <a:ext cx="3787854" cy="2158603"/>
          </a:xfrm>
          <a:prstGeom prst="rect">
            <a:avLst/>
          </a:prstGeom>
          <a:noFill/>
          <a:ln/>
        </p:spPr>
        <p:txBody>
          <a:bodyPr wrap="square" lIns="0" tIns="0" rIns="0" bIns="0" rtlCol="0" anchor="t"/>
          <a:lstStyle/>
          <a:p>
            <a:pPr marL="0" indent="0" algn="l">
              <a:lnSpc>
                <a:spcPts val="2400"/>
              </a:lnSpc>
              <a:buNone/>
            </a:pPr>
            <a:r>
              <a:rPr lang="en-US" sz="1500" dirty="0">
                <a:solidFill>
                  <a:srgbClr val="D6D9D7"/>
                </a:solidFill>
                <a:latin typeface="Inter" pitchFamily="34" charset="0"/>
                <a:ea typeface="Inter" pitchFamily="34" charset="-122"/>
                <a:cs typeface="Inter" pitchFamily="34" charset="-120"/>
              </a:rPr>
              <a:t>Deep Blue calculait </a:t>
            </a:r>
            <a:r>
              <a:rPr lang="en-US" sz="1500" b="1" dirty="0">
                <a:solidFill>
                  <a:srgbClr val="D6D9D7"/>
                </a:solidFill>
                <a:latin typeface="Inter" pitchFamily="34" charset="0"/>
                <a:ea typeface="Inter" pitchFamily="34" charset="-122"/>
                <a:cs typeface="Inter" pitchFamily="34" charset="-120"/>
              </a:rPr>
              <a:t>200 millions de positions par seconde</a:t>
            </a:r>
            <a:r>
              <a:rPr lang="en-US" sz="1500" dirty="0">
                <a:solidFill>
                  <a:srgbClr val="D6D9D7"/>
                </a:solidFill>
                <a:latin typeface="Inter" pitchFamily="34" charset="0"/>
                <a:ea typeface="Inter" pitchFamily="34" charset="-122"/>
                <a:cs typeface="Inter" pitchFamily="34" charset="-120"/>
              </a:rPr>
              <a:t>. Pas d'intuition, pas de compréhension stratégique profonde, juste de la puissance de calcul pure combinée à des heuristiques sophistiquées développées par des grands maîtres.</a:t>
            </a:r>
            <a:endParaRPr lang="en-US" sz="1500" dirty="0"/>
          </a:p>
        </p:txBody>
      </p:sp>
      <p:sp>
        <p:nvSpPr>
          <p:cNvPr id="11" name="Shape 7"/>
          <p:cNvSpPr/>
          <p:nvPr/>
        </p:nvSpPr>
        <p:spPr>
          <a:xfrm>
            <a:off x="9617512" y="3766661"/>
            <a:ext cx="4219099" cy="3784878"/>
          </a:xfrm>
          <a:prstGeom prst="roundRect">
            <a:avLst>
              <a:gd name="adj" fmla="val 764"/>
            </a:avLst>
          </a:prstGeom>
          <a:solidFill>
            <a:srgbClr val="2D3133"/>
          </a:solidFill>
          <a:ln w="22860">
            <a:solidFill>
              <a:srgbClr val="65696B"/>
            </a:solidFill>
            <a:prstDash val="solid"/>
          </a:ln>
        </p:spPr>
        <p:txBody>
          <a:bodyPr/>
          <a:lstStyle/>
          <a:p>
            <a:endParaRPr lang="fr-FR"/>
          </a:p>
        </p:txBody>
      </p:sp>
      <p:pic>
        <p:nvPicPr>
          <p:cNvPr id="12" name="Image 2" descr="preencoded.png"/>
          <p:cNvPicPr>
            <a:picLocks noChangeAspect="1"/>
          </p:cNvPicPr>
          <p:nvPr/>
        </p:nvPicPr>
        <p:blipFill>
          <a:blip r:embed="rId5"/>
          <a:stretch>
            <a:fillRect/>
          </a:stretch>
        </p:blipFill>
        <p:spPr>
          <a:xfrm>
            <a:off x="9833134" y="3982283"/>
            <a:ext cx="240983" cy="205264"/>
          </a:xfrm>
          <a:prstGeom prst="rect">
            <a:avLst/>
          </a:prstGeom>
        </p:spPr>
      </p:pic>
      <p:sp>
        <p:nvSpPr>
          <p:cNvPr id="13" name="Text 8"/>
          <p:cNvSpPr/>
          <p:nvPr/>
        </p:nvSpPr>
        <p:spPr>
          <a:xfrm>
            <a:off x="9833134" y="4404360"/>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D6D9D7"/>
                </a:solidFill>
                <a:latin typeface="DM Sans Medium" pitchFamily="34" charset="0"/>
                <a:ea typeface="DM Sans Medium" pitchFamily="34" charset="-122"/>
                <a:cs typeface="DM Sans Medium" pitchFamily="34" charset="-120"/>
              </a:rPr>
              <a:t>Impact Industriel</a:t>
            </a:r>
            <a:endParaRPr lang="en-US" sz="1850" dirty="0"/>
          </a:p>
        </p:txBody>
      </p:sp>
      <p:sp>
        <p:nvSpPr>
          <p:cNvPr id="14" name="Text 9"/>
          <p:cNvSpPr/>
          <p:nvPr/>
        </p:nvSpPr>
        <p:spPr>
          <a:xfrm>
            <a:off x="9833134" y="4821198"/>
            <a:ext cx="3787854" cy="2158603"/>
          </a:xfrm>
          <a:prstGeom prst="rect">
            <a:avLst/>
          </a:prstGeom>
          <a:noFill/>
          <a:ln/>
        </p:spPr>
        <p:txBody>
          <a:bodyPr wrap="square" lIns="0" tIns="0" rIns="0" bIns="0" rtlCol="0" anchor="t"/>
          <a:lstStyle/>
          <a:p>
            <a:pPr marL="0" indent="0" algn="l">
              <a:lnSpc>
                <a:spcPts val="2400"/>
              </a:lnSpc>
              <a:buNone/>
            </a:pPr>
            <a:r>
              <a:rPr lang="en-US" sz="1500" dirty="0">
                <a:solidFill>
                  <a:srgbClr val="D6D9D7"/>
                </a:solidFill>
                <a:latin typeface="Inter" pitchFamily="34" charset="0"/>
                <a:ea typeface="Inter" pitchFamily="34" charset="-122"/>
                <a:cs typeface="Inter" pitchFamily="34" charset="-120"/>
              </a:rPr>
              <a:t>Révolution psychologique majeure : les machines peuvent </a:t>
            </a:r>
            <a:r>
              <a:rPr lang="en-US" sz="1500" b="1" dirty="0">
                <a:solidFill>
                  <a:srgbClr val="D6D9D7"/>
                </a:solidFill>
                <a:latin typeface="Inter" pitchFamily="34" charset="0"/>
                <a:ea typeface="Inter" pitchFamily="34" charset="-122"/>
                <a:cs typeface="Inter" pitchFamily="34" charset="-120"/>
              </a:rPr>
              <a:t>surpasser l'intelligence humaine</a:t>
            </a:r>
            <a:r>
              <a:rPr lang="en-US" sz="1500" dirty="0">
                <a:solidFill>
                  <a:srgbClr val="D6D9D7"/>
                </a:solidFill>
                <a:latin typeface="Inter" pitchFamily="34" charset="0"/>
                <a:ea typeface="Inter" pitchFamily="34" charset="-122"/>
                <a:cs typeface="Inter" pitchFamily="34" charset="-120"/>
              </a:rPr>
              <a:t> dans certains domaines hautement spécialisés. Acceptation progressive que l'IA n'est pas une menace mais un outil complémentaire.</a:t>
            </a:r>
            <a:endParaRPr lang="en-US" sz="1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967859"/>
            <a:ext cx="8919686" cy="708779"/>
          </a:xfrm>
          <a:prstGeom prst="rect">
            <a:avLst/>
          </a:prstGeom>
          <a:noFill/>
          <a:ln/>
        </p:spPr>
        <p:txBody>
          <a:bodyPr wrap="none" lIns="0" tIns="0" rIns="0" bIns="0" rtlCol="0" anchor="t"/>
          <a:lstStyle/>
          <a:p>
            <a:pPr marL="0" indent="0" algn="l">
              <a:lnSpc>
                <a:spcPts val="5550"/>
              </a:lnSpc>
              <a:buNone/>
            </a:pPr>
            <a:r>
              <a:rPr lang="en-US" sz="4450" dirty="0">
                <a:solidFill>
                  <a:srgbClr val="F7F7F8"/>
                </a:solidFill>
                <a:latin typeface="DM Sans Medium" pitchFamily="34" charset="0"/>
                <a:ea typeface="DM Sans Medium" pitchFamily="34" charset="-122"/>
                <a:cs typeface="DM Sans Medium" pitchFamily="34" charset="-120"/>
              </a:rPr>
              <a:t>La Renaissance du Deep Learning</a:t>
            </a:r>
            <a:endParaRPr lang="en-US" sz="4450" dirty="0"/>
          </a:p>
        </p:txBody>
      </p:sp>
      <p:sp>
        <p:nvSpPr>
          <p:cNvPr id="3" name="Shape 1"/>
          <p:cNvSpPr/>
          <p:nvPr/>
        </p:nvSpPr>
        <p:spPr>
          <a:xfrm>
            <a:off x="793790" y="2810708"/>
            <a:ext cx="4196358" cy="226814"/>
          </a:xfrm>
          <a:prstGeom prst="roundRect">
            <a:avLst>
              <a:gd name="adj" fmla="val 15001"/>
            </a:avLst>
          </a:prstGeom>
          <a:solidFill>
            <a:srgbClr val="4C5052"/>
          </a:solidFill>
          <a:ln/>
        </p:spPr>
        <p:txBody>
          <a:bodyPr/>
          <a:lstStyle/>
          <a:p>
            <a:endParaRPr lang="fr-FR"/>
          </a:p>
        </p:txBody>
      </p:sp>
      <p:sp>
        <p:nvSpPr>
          <p:cNvPr id="4" name="Text 2"/>
          <p:cNvSpPr/>
          <p:nvPr/>
        </p:nvSpPr>
        <p:spPr>
          <a:xfrm>
            <a:off x="1020604" y="3264337"/>
            <a:ext cx="3505557" cy="354330"/>
          </a:xfrm>
          <a:prstGeom prst="rect">
            <a:avLst/>
          </a:prstGeom>
          <a:noFill/>
          <a:ln/>
        </p:spPr>
        <p:txBody>
          <a:bodyPr wrap="non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2006 : Révolution Big Data</a:t>
            </a:r>
            <a:endParaRPr lang="en-US" sz="2200" dirty="0"/>
          </a:p>
        </p:txBody>
      </p:sp>
      <p:sp>
        <p:nvSpPr>
          <p:cNvPr id="5" name="Text 3"/>
          <p:cNvSpPr/>
          <p:nvPr/>
        </p:nvSpPr>
        <p:spPr>
          <a:xfrm>
            <a:off x="1020604" y="3754755"/>
            <a:ext cx="3742730" cy="2903220"/>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Explosion des données numériques avec l'avènement d'Internet, des smartphones et des capteurs IoT. Une avalanche d'informations devient disponible pour l'entraînement. </a:t>
            </a:r>
            <a:r>
              <a:rPr lang="en-US" sz="1750" b="1" dirty="0">
                <a:solidFill>
                  <a:srgbClr val="D6D9D7"/>
                </a:solidFill>
                <a:latin typeface="Inter" pitchFamily="34" charset="0"/>
                <a:ea typeface="Inter" pitchFamily="34" charset="-122"/>
                <a:cs typeface="Inter" pitchFamily="34" charset="-120"/>
              </a:rPr>
              <a:t>Plus de données = meilleure IA.</a:t>
            </a:r>
            <a:r>
              <a:rPr lang="en-US" sz="1750" dirty="0">
                <a:solidFill>
                  <a:srgbClr val="D6D9D7"/>
                </a:solidFill>
                <a:latin typeface="Inter" pitchFamily="34" charset="0"/>
                <a:ea typeface="Inter" pitchFamily="34" charset="-122"/>
                <a:cs typeface="Inter" pitchFamily="34" charset="-120"/>
              </a:rPr>
              <a:t> Le carburant de la révolution à venir.</a:t>
            </a:r>
            <a:endParaRPr lang="en-US" sz="1750" dirty="0"/>
          </a:p>
        </p:txBody>
      </p:sp>
      <p:sp>
        <p:nvSpPr>
          <p:cNvPr id="6" name="Shape 4"/>
          <p:cNvSpPr/>
          <p:nvPr/>
        </p:nvSpPr>
        <p:spPr>
          <a:xfrm>
            <a:off x="5216962" y="2470428"/>
            <a:ext cx="4196358" cy="226814"/>
          </a:xfrm>
          <a:prstGeom prst="roundRect">
            <a:avLst>
              <a:gd name="adj" fmla="val 15001"/>
            </a:avLst>
          </a:prstGeom>
          <a:solidFill>
            <a:srgbClr val="4C5052"/>
          </a:solidFill>
          <a:ln/>
        </p:spPr>
        <p:txBody>
          <a:bodyPr/>
          <a:lstStyle/>
          <a:p>
            <a:endParaRPr lang="fr-FR"/>
          </a:p>
        </p:txBody>
      </p:sp>
      <p:sp>
        <p:nvSpPr>
          <p:cNvPr id="7" name="Text 5"/>
          <p:cNvSpPr/>
          <p:nvPr/>
        </p:nvSpPr>
        <p:spPr>
          <a:xfrm>
            <a:off x="5443776" y="2924056"/>
            <a:ext cx="3742730" cy="708660"/>
          </a:xfrm>
          <a:prstGeom prst="rect">
            <a:avLst/>
          </a:prstGeom>
          <a:noFill/>
          <a:ln/>
        </p:spPr>
        <p:txBody>
          <a:bodyPr wrap="squar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2012 : AlexNet Stupéfie le Monde</a:t>
            </a:r>
            <a:endParaRPr lang="en-US" sz="2200" dirty="0"/>
          </a:p>
        </p:txBody>
      </p:sp>
      <p:sp>
        <p:nvSpPr>
          <p:cNvPr id="8" name="Text 6"/>
          <p:cNvSpPr/>
          <p:nvPr/>
        </p:nvSpPr>
        <p:spPr>
          <a:xfrm>
            <a:off x="5443776" y="3768804"/>
            <a:ext cx="3742730" cy="3266123"/>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Geoffrey Hinton utilise des </a:t>
            </a:r>
            <a:r>
              <a:rPr lang="en-US" sz="1750" b="1" dirty="0">
                <a:solidFill>
                  <a:srgbClr val="D6D9D7"/>
                </a:solidFill>
                <a:latin typeface="Inter" pitchFamily="34" charset="0"/>
                <a:ea typeface="Inter" pitchFamily="34" charset="-122"/>
                <a:cs typeface="Inter" pitchFamily="34" charset="-120"/>
              </a:rPr>
              <a:t>cartes graphiques de jeu vidéo</a:t>
            </a:r>
            <a:r>
              <a:rPr lang="en-US" sz="1750" dirty="0">
                <a:solidFill>
                  <a:srgbClr val="D6D9D7"/>
                </a:solidFill>
                <a:latin typeface="Inter" pitchFamily="34" charset="0"/>
                <a:ea typeface="Inter" pitchFamily="34" charset="-122"/>
                <a:cs typeface="Inter" pitchFamily="34" charset="-120"/>
              </a:rPr>
              <a:t> (GPU) pour entraîner un réseau de neurones profond. Victoire si écrasante au concours ImageNet que la communauté pense d'abord à une erreur ! 30 ans de recherche en vision par ordinateur rendus obsolètes en une nuit.</a:t>
            </a:r>
            <a:endParaRPr lang="en-US" sz="1750" dirty="0"/>
          </a:p>
        </p:txBody>
      </p:sp>
      <p:sp>
        <p:nvSpPr>
          <p:cNvPr id="9" name="Shape 7"/>
          <p:cNvSpPr/>
          <p:nvPr/>
        </p:nvSpPr>
        <p:spPr>
          <a:xfrm>
            <a:off x="9640133" y="2130266"/>
            <a:ext cx="4196358" cy="226814"/>
          </a:xfrm>
          <a:prstGeom prst="roundRect">
            <a:avLst>
              <a:gd name="adj" fmla="val 15001"/>
            </a:avLst>
          </a:prstGeom>
          <a:solidFill>
            <a:srgbClr val="4C5052"/>
          </a:solidFill>
          <a:ln/>
        </p:spPr>
        <p:txBody>
          <a:bodyPr/>
          <a:lstStyle/>
          <a:p>
            <a:endParaRPr lang="fr-FR"/>
          </a:p>
        </p:txBody>
      </p:sp>
      <p:sp>
        <p:nvSpPr>
          <p:cNvPr id="10" name="Text 8"/>
          <p:cNvSpPr/>
          <p:nvPr/>
        </p:nvSpPr>
        <p:spPr>
          <a:xfrm>
            <a:off x="9866948" y="2583894"/>
            <a:ext cx="3742730" cy="708660"/>
          </a:xfrm>
          <a:prstGeom prst="rect">
            <a:avLst/>
          </a:prstGeom>
          <a:noFill/>
          <a:ln/>
        </p:spPr>
        <p:txBody>
          <a:bodyPr wrap="square" lIns="0" tIns="0" rIns="0" bIns="0" rtlCol="0" anchor="t"/>
          <a:lstStyle/>
          <a:p>
            <a:pPr marL="0" indent="0" algn="l">
              <a:lnSpc>
                <a:spcPts val="2750"/>
              </a:lnSpc>
              <a:buNone/>
            </a:pPr>
            <a:r>
              <a:rPr lang="en-US" sz="2200" dirty="0">
                <a:solidFill>
                  <a:srgbClr val="D6D9D7"/>
                </a:solidFill>
                <a:latin typeface="DM Sans Medium" pitchFamily="34" charset="0"/>
                <a:ea typeface="DM Sans Medium" pitchFamily="34" charset="-122"/>
                <a:cs typeface="DM Sans Medium" pitchFamily="34" charset="-120"/>
              </a:rPr>
              <a:t>2016 : Le "Coup 37" d'AlphaGo</a:t>
            </a:r>
            <a:endParaRPr lang="en-US" sz="2200" dirty="0"/>
          </a:p>
        </p:txBody>
      </p:sp>
      <p:sp>
        <p:nvSpPr>
          <p:cNvPr id="11" name="Text 9"/>
          <p:cNvSpPr/>
          <p:nvPr/>
        </p:nvSpPr>
        <p:spPr>
          <a:xfrm>
            <a:off x="9866948" y="3428643"/>
            <a:ext cx="3742730" cy="3266123"/>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AlphaGo de DeepMind bat le champion du monde de Go Lee Sedol. Le </a:t>
            </a:r>
            <a:r>
              <a:rPr lang="en-US" sz="1750" b="1" dirty="0">
                <a:solidFill>
                  <a:srgbClr val="D6D9D7"/>
                </a:solidFill>
                <a:latin typeface="Inter" pitchFamily="34" charset="0"/>
                <a:ea typeface="Inter" pitchFamily="34" charset="-122"/>
                <a:cs typeface="Inter" pitchFamily="34" charset="-120"/>
              </a:rPr>
              <a:t>"coup 37"</a:t>
            </a:r>
            <a:r>
              <a:rPr lang="en-US" sz="1750" dirty="0">
                <a:solidFill>
                  <a:srgbClr val="D6D9D7"/>
                </a:solidFill>
                <a:latin typeface="Inter" pitchFamily="34" charset="0"/>
                <a:ea typeface="Inter" pitchFamily="34" charset="-122"/>
                <a:cs typeface="Inter" pitchFamily="34" charset="-120"/>
              </a:rPr>
              <a:t> de la deuxième partie stupéfie les experts : un coup que jamais un humain n'aurait joué, mais qui s'avère brillant. L'IA ne se contente plus d'optimiser, </a:t>
            </a:r>
            <a:r>
              <a:rPr lang="en-US" sz="1750" b="1" dirty="0">
                <a:solidFill>
                  <a:srgbClr val="D6D9D7"/>
                </a:solidFill>
                <a:latin typeface="Inter" pitchFamily="34" charset="0"/>
                <a:ea typeface="Inter" pitchFamily="34" charset="-122"/>
                <a:cs typeface="Inter" pitchFamily="34" charset="-120"/>
              </a:rPr>
              <a:t>elle innove</a:t>
            </a:r>
            <a:r>
              <a:rPr lang="en-US" sz="1750" dirty="0">
                <a:solidFill>
                  <a:srgbClr val="D6D9D7"/>
                </a:solidFill>
                <a:latin typeface="Inter" pitchFamily="34" charset="0"/>
                <a:ea typeface="Inter" pitchFamily="34" charset="-122"/>
                <a:cs typeface="Inter" pitchFamily="34" charset="-120"/>
              </a:rPr>
              <a:t>.</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66393" y="523637"/>
            <a:ext cx="4224814" cy="386715"/>
          </a:xfrm>
          <a:prstGeom prst="rect">
            <a:avLst/>
          </a:prstGeom>
          <a:noFill/>
          <a:ln/>
        </p:spPr>
        <p:txBody>
          <a:bodyPr wrap="none" lIns="0" tIns="0" rIns="0" bIns="0" rtlCol="0" anchor="t"/>
          <a:lstStyle/>
          <a:p>
            <a:pPr marL="0" indent="0" algn="l">
              <a:lnSpc>
                <a:spcPts val="3000"/>
              </a:lnSpc>
              <a:buNone/>
            </a:pPr>
            <a:r>
              <a:rPr lang="en-US" sz="2400" dirty="0">
                <a:solidFill>
                  <a:srgbClr val="F7F7F8"/>
                </a:solidFill>
                <a:latin typeface="DM Sans Medium" pitchFamily="34" charset="0"/>
                <a:ea typeface="DM Sans Medium" pitchFamily="34" charset="-122"/>
                <a:cs typeface="DM Sans Medium" pitchFamily="34" charset="-120"/>
              </a:rPr>
              <a:t>L'Explosion de l'IA Générative</a:t>
            </a:r>
            <a:endParaRPr lang="en-US" sz="2400" dirty="0"/>
          </a:p>
        </p:txBody>
      </p:sp>
      <p:pic>
        <p:nvPicPr>
          <p:cNvPr id="3" name="Image 0" descr="preencoded.png"/>
          <p:cNvPicPr>
            <a:picLocks noChangeAspect="1"/>
          </p:cNvPicPr>
          <p:nvPr/>
        </p:nvPicPr>
        <p:blipFill>
          <a:blip r:embed="rId3"/>
          <a:stretch>
            <a:fillRect/>
          </a:stretch>
        </p:blipFill>
        <p:spPr>
          <a:xfrm>
            <a:off x="666393" y="1157883"/>
            <a:ext cx="6652617" cy="3664506"/>
          </a:xfrm>
          <a:prstGeom prst="rect">
            <a:avLst/>
          </a:prstGeom>
        </p:spPr>
      </p:pic>
      <p:sp>
        <p:nvSpPr>
          <p:cNvPr id="4" name="Text 1"/>
          <p:cNvSpPr/>
          <p:nvPr/>
        </p:nvSpPr>
        <p:spPr>
          <a:xfrm>
            <a:off x="666393" y="4961573"/>
            <a:ext cx="13297614" cy="396240"/>
          </a:xfrm>
          <a:prstGeom prst="rect">
            <a:avLst/>
          </a:prstGeom>
          <a:noFill/>
          <a:ln/>
        </p:spPr>
        <p:txBody>
          <a:bodyPr wrap="square" lIns="0" tIns="0" rIns="0" bIns="0" rtlCol="0" anchor="t"/>
          <a:lstStyle/>
          <a:p>
            <a:pPr marL="0" indent="0" algn="l">
              <a:lnSpc>
                <a:spcPts val="1550"/>
              </a:lnSpc>
              <a:buNone/>
            </a:pPr>
            <a:r>
              <a:rPr lang="en-US" sz="950" dirty="0">
                <a:solidFill>
                  <a:srgbClr val="D6D9D7"/>
                </a:solidFill>
                <a:latin typeface="Inter" pitchFamily="34" charset="0"/>
                <a:ea typeface="Inter" pitchFamily="34" charset="-122"/>
                <a:cs typeface="Inter" pitchFamily="34" charset="-120"/>
              </a:rPr>
              <a:t>L'évolution fulgurante des modèles GPT d'OpenAI illustre l'accélération exponentielle de l'IA générative. De GPT-1 en 2018 avec ses capacités rudimentaires à GPT-4 en 2023 avec ses 1 700 milliards de paramètres et ses capacités multimodales, chaque itération a repoussé les limites du possible.</a:t>
            </a:r>
            <a:endParaRPr lang="en-US" sz="950" dirty="0"/>
          </a:p>
        </p:txBody>
      </p:sp>
      <p:sp>
        <p:nvSpPr>
          <p:cNvPr id="5" name="Shape 2"/>
          <p:cNvSpPr/>
          <p:nvPr/>
        </p:nvSpPr>
        <p:spPr>
          <a:xfrm>
            <a:off x="666393" y="5691902"/>
            <a:ext cx="6586895" cy="15240"/>
          </a:xfrm>
          <a:prstGeom prst="rect">
            <a:avLst/>
          </a:prstGeom>
          <a:solidFill>
            <a:srgbClr val="AC9EF5"/>
          </a:solidFill>
          <a:ln/>
        </p:spPr>
        <p:txBody>
          <a:bodyPr/>
          <a:lstStyle/>
          <a:p>
            <a:endParaRPr lang="fr-FR"/>
          </a:p>
        </p:txBody>
      </p:sp>
      <p:sp>
        <p:nvSpPr>
          <p:cNvPr id="6" name="Text 3"/>
          <p:cNvSpPr/>
          <p:nvPr/>
        </p:nvSpPr>
        <p:spPr>
          <a:xfrm>
            <a:off x="666393" y="5784175"/>
            <a:ext cx="1547098" cy="193238"/>
          </a:xfrm>
          <a:prstGeom prst="rect">
            <a:avLst/>
          </a:prstGeom>
          <a:noFill/>
          <a:ln/>
        </p:spPr>
        <p:txBody>
          <a:bodyPr wrap="none" lIns="0" tIns="0" rIns="0" bIns="0" rtlCol="0" anchor="t"/>
          <a:lstStyle/>
          <a:p>
            <a:pPr marL="0" indent="0" algn="l">
              <a:lnSpc>
                <a:spcPts val="1500"/>
              </a:lnSpc>
              <a:buNone/>
            </a:pPr>
            <a:r>
              <a:rPr lang="en-US" sz="1200" dirty="0">
                <a:solidFill>
                  <a:srgbClr val="D6D9D7"/>
                </a:solidFill>
                <a:latin typeface="DM Sans Medium" pitchFamily="34" charset="0"/>
                <a:ea typeface="DM Sans Medium" pitchFamily="34" charset="-122"/>
                <a:cs typeface="DM Sans Medium" pitchFamily="34" charset="-120"/>
              </a:rPr>
              <a:t>2018 - GPT-1</a:t>
            </a:r>
            <a:endParaRPr lang="en-US" sz="1200" dirty="0"/>
          </a:p>
        </p:txBody>
      </p:sp>
      <p:sp>
        <p:nvSpPr>
          <p:cNvPr id="7" name="Text 4"/>
          <p:cNvSpPr/>
          <p:nvPr/>
        </p:nvSpPr>
        <p:spPr>
          <a:xfrm>
            <a:off x="666393" y="6051590"/>
            <a:ext cx="6586895" cy="396240"/>
          </a:xfrm>
          <a:prstGeom prst="rect">
            <a:avLst/>
          </a:prstGeom>
          <a:noFill/>
          <a:ln/>
        </p:spPr>
        <p:txBody>
          <a:bodyPr wrap="square" lIns="0" tIns="0" rIns="0" bIns="0" rtlCol="0" anchor="t"/>
          <a:lstStyle/>
          <a:p>
            <a:pPr marL="0" indent="0" algn="l">
              <a:lnSpc>
                <a:spcPts val="1550"/>
              </a:lnSpc>
              <a:buNone/>
            </a:pPr>
            <a:r>
              <a:rPr lang="en-US" sz="950" dirty="0">
                <a:solidFill>
                  <a:srgbClr val="D6D9D7"/>
                </a:solidFill>
                <a:latin typeface="Inter" pitchFamily="34" charset="0"/>
                <a:ea typeface="Inter" pitchFamily="34" charset="-122"/>
                <a:cs typeface="Inter" pitchFamily="34" charset="-120"/>
              </a:rPr>
              <a:t>Premier modèle de la série : </a:t>
            </a:r>
            <a:r>
              <a:rPr lang="en-US" sz="950" b="1" dirty="0">
                <a:solidFill>
                  <a:srgbClr val="D6D9D7"/>
                </a:solidFill>
                <a:latin typeface="Inter" pitchFamily="34" charset="0"/>
                <a:ea typeface="Inter" pitchFamily="34" charset="-122"/>
                <a:cs typeface="Inter" pitchFamily="34" charset="-120"/>
              </a:rPr>
              <a:t>117 millions de paramètres</a:t>
            </a:r>
            <a:r>
              <a:rPr lang="en-US" sz="950" dirty="0">
                <a:solidFill>
                  <a:srgbClr val="D6D9D7"/>
                </a:solidFill>
                <a:latin typeface="Inter" pitchFamily="34" charset="0"/>
                <a:ea typeface="Inter" pitchFamily="34" charset="-122"/>
                <a:cs typeface="Inter" pitchFamily="34" charset="-120"/>
              </a:rPr>
              <a:t>. Relativement basique mais démontre le potentiel de l'architecture Transformer pour le traitement du langage naturel.</a:t>
            </a:r>
            <a:endParaRPr lang="en-US" sz="950" dirty="0"/>
          </a:p>
        </p:txBody>
      </p:sp>
      <p:sp>
        <p:nvSpPr>
          <p:cNvPr id="8" name="Shape 5"/>
          <p:cNvSpPr/>
          <p:nvPr/>
        </p:nvSpPr>
        <p:spPr>
          <a:xfrm>
            <a:off x="7376993" y="5691902"/>
            <a:ext cx="6587014" cy="15240"/>
          </a:xfrm>
          <a:prstGeom prst="rect">
            <a:avLst/>
          </a:prstGeom>
          <a:solidFill>
            <a:srgbClr val="AC9EF5"/>
          </a:solidFill>
          <a:ln/>
        </p:spPr>
        <p:txBody>
          <a:bodyPr/>
          <a:lstStyle/>
          <a:p>
            <a:endParaRPr lang="fr-FR"/>
          </a:p>
        </p:txBody>
      </p:sp>
      <p:sp>
        <p:nvSpPr>
          <p:cNvPr id="9" name="Text 6"/>
          <p:cNvSpPr/>
          <p:nvPr/>
        </p:nvSpPr>
        <p:spPr>
          <a:xfrm>
            <a:off x="7376993" y="5784175"/>
            <a:ext cx="1547098" cy="193238"/>
          </a:xfrm>
          <a:prstGeom prst="rect">
            <a:avLst/>
          </a:prstGeom>
          <a:noFill/>
          <a:ln/>
        </p:spPr>
        <p:txBody>
          <a:bodyPr wrap="none" lIns="0" tIns="0" rIns="0" bIns="0" rtlCol="0" anchor="t"/>
          <a:lstStyle/>
          <a:p>
            <a:pPr marL="0" indent="0" algn="l">
              <a:lnSpc>
                <a:spcPts val="1500"/>
              </a:lnSpc>
              <a:buNone/>
            </a:pPr>
            <a:r>
              <a:rPr lang="en-US" sz="1200" dirty="0">
                <a:solidFill>
                  <a:srgbClr val="D6D9D7"/>
                </a:solidFill>
                <a:latin typeface="DM Sans Medium" pitchFamily="34" charset="0"/>
                <a:ea typeface="DM Sans Medium" pitchFamily="34" charset="-122"/>
                <a:cs typeface="DM Sans Medium" pitchFamily="34" charset="-120"/>
              </a:rPr>
              <a:t>2019 - GPT-2</a:t>
            </a:r>
            <a:endParaRPr lang="en-US" sz="1200" dirty="0"/>
          </a:p>
        </p:txBody>
      </p:sp>
      <p:sp>
        <p:nvSpPr>
          <p:cNvPr id="10" name="Text 7"/>
          <p:cNvSpPr/>
          <p:nvPr/>
        </p:nvSpPr>
        <p:spPr>
          <a:xfrm>
            <a:off x="7376993" y="6051590"/>
            <a:ext cx="6587014" cy="396240"/>
          </a:xfrm>
          <a:prstGeom prst="rect">
            <a:avLst/>
          </a:prstGeom>
          <a:noFill/>
          <a:ln/>
        </p:spPr>
        <p:txBody>
          <a:bodyPr wrap="square" lIns="0" tIns="0" rIns="0" bIns="0" rtlCol="0" anchor="t"/>
          <a:lstStyle/>
          <a:p>
            <a:pPr marL="0" indent="0" algn="l">
              <a:lnSpc>
                <a:spcPts val="1550"/>
              </a:lnSpc>
              <a:buNone/>
            </a:pPr>
            <a:r>
              <a:rPr lang="en-US" sz="950" b="1" dirty="0">
                <a:solidFill>
                  <a:srgbClr val="D6D9D7"/>
                </a:solidFill>
                <a:latin typeface="Inter" pitchFamily="34" charset="0"/>
                <a:ea typeface="Inter" pitchFamily="34" charset="-122"/>
                <a:cs typeface="Inter" pitchFamily="34" charset="-120"/>
              </a:rPr>
              <a:t>1,5 milliard de paramètres</a:t>
            </a:r>
            <a:r>
              <a:rPr lang="en-US" sz="950" dirty="0">
                <a:solidFill>
                  <a:srgbClr val="D6D9D7"/>
                </a:solidFill>
                <a:latin typeface="Inter" pitchFamily="34" charset="0"/>
                <a:ea typeface="Inter" pitchFamily="34" charset="-122"/>
                <a:cs typeface="Inter" pitchFamily="34" charset="-120"/>
              </a:rPr>
              <a:t>. Amélioration significative, initialement considéré comme "trop puissant" pour être publié en raison des risques de désinformation. OpenAI finit par le publier progressivement.</a:t>
            </a:r>
            <a:endParaRPr lang="en-US" sz="950" dirty="0"/>
          </a:p>
        </p:txBody>
      </p:sp>
      <p:sp>
        <p:nvSpPr>
          <p:cNvPr id="11" name="Shape 8"/>
          <p:cNvSpPr/>
          <p:nvPr/>
        </p:nvSpPr>
        <p:spPr>
          <a:xfrm>
            <a:off x="666393" y="6859191"/>
            <a:ext cx="6586895" cy="15240"/>
          </a:xfrm>
          <a:prstGeom prst="rect">
            <a:avLst/>
          </a:prstGeom>
          <a:solidFill>
            <a:srgbClr val="AC9EF5"/>
          </a:solidFill>
          <a:ln/>
        </p:spPr>
        <p:txBody>
          <a:bodyPr/>
          <a:lstStyle/>
          <a:p>
            <a:endParaRPr lang="fr-FR"/>
          </a:p>
        </p:txBody>
      </p:sp>
      <p:sp>
        <p:nvSpPr>
          <p:cNvPr id="12" name="Text 9"/>
          <p:cNvSpPr/>
          <p:nvPr/>
        </p:nvSpPr>
        <p:spPr>
          <a:xfrm>
            <a:off x="666393" y="6951464"/>
            <a:ext cx="1547098" cy="193238"/>
          </a:xfrm>
          <a:prstGeom prst="rect">
            <a:avLst/>
          </a:prstGeom>
          <a:noFill/>
          <a:ln/>
        </p:spPr>
        <p:txBody>
          <a:bodyPr wrap="none" lIns="0" tIns="0" rIns="0" bIns="0" rtlCol="0" anchor="t"/>
          <a:lstStyle/>
          <a:p>
            <a:pPr marL="0" indent="0" algn="l">
              <a:lnSpc>
                <a:spcPts val="1500"/>
              </a:lnSpc>
              <a:buNone/>
            </a:pPr>
            <a:r>
              <a:rPr lang="en-US" sz="1200" dirty="0">
                <a:solidFill>
                  <a:srgbClr val="D6D9D7"/>
                </a:solidFill>
                <a:latin typeface="DM Sans Medium" pitchFamily="34" charset="0"/>
                <a:ea typeface="DM Sans Medium" pitchFamily="34" charset="-122"/>
                <a:cs typeface="DM Sans Medium" pitchFamily="34" charset="-120"/>
              </a:rPr>
              <a:t>2020 - GPT-3</a:t>
            </a:r>
            <a:endParaRPr lang="en-US" sz="1200" dirty="0"/>
          </a:p>
        </p:txBody>
      </p:sp>
      <p:sp>
        <p:nvSpPr>
          <p:cNvPr id="13" name="Text 10"/>
          <p:cNvSpPr/>
          <p:nvPr/>
        </p:nvSpPr>
        <p:spPr>
          <a:xfrm>
            <a:off x="666393" y="7218878"/>
            <a:ext cx="6586895" cy="396240"/>
          </a:xfrm>
          <a:prstGeom prst="rect">
            <a:avLst/>
          </a:prstGeom>
          <a:noFill/>
          <a:ln/>
        </p:spPr>
        <p:txBody>
          <a:bodyPr wrap="square" lIns="0" tIns="0" rIns="0" bIns="0" rtlCol="0" anchor="t"/>
          <a:lstStyle/>
          <a:p>
            <a:pPr marL="0" indent="0" algn="l">
              <a:lnSpc>
                <a:spcPts val="1550"/>
              </a:lnSpc>
              <a:buNone/>
            </a:pPr>
            <a:r>
              <a:rPr lang="en-US" sz="950" b="1" dirty="0">
                <a:solidFill>
                  <a:srgbClr val="D6D9D7"/>
                </a:solidFill>
                <a:latin typeface="Inter" pitchFamily="34" charset="0"/>
                <a:ea typeface="Inter" pitchFamily="34" charset="-122"/>
                <a:cs typeface="Inter" pitchFamily="34" charset="-120"/>
              </a:rPr>
              <a:t>175 milliards de paramètres</a:t>
            </a:r>
            <a:r>
              <a:rPr lang="en-US" sz="950" dirty="0">
                <a:solidFill>
                  <a:srgbClr val="D6D9D7"/>
                </a:solidFill>
                <a:latin typeface="Inter" pitchFamily="34" charset="0"/>
                <a:ea typeface="Inter" pitchFamily="34" charset="-122"/>
                <a:cs typeface="Inter" pitchFamily="34" charset="-120"/>
              </a:rPr>
              <a:t>. Percée majeure qui popularise les grands modèles de langage auprès du grand public et des développeurs. Capacités de génération de texte impressionnantes.</a:t>
            </a:r>
            <a:endParaRPr lang="en-US" sz="950" dirty="0"/>
          </a:p>
        </p:txBody>
      </p:sp>
      <p:sp>
        <p:nvSpPr>
          <p:cNvPr id="14" name="Shape 11"/>
          <p:cNvSpPr/>
          <p:nvPr/>
        </p:nvSpPr>
        <p:spPr>
          <a:xfrm>
            <a:off x="7376993" y="6859191"/>
            <a:ext cx="6587014" cy="15240"/>
          </a:xfrm>
          <a:prstGeom prst="rect">
            <a:avLst/>
          </a:prstGeom>
          <a:solidFill>
            <a:srgbClr val="AC9EF5"/>
          </a:solidFill>
          <a:ln/>
        </p:spPr>
        <p:txBody>
          <a:bodyPr/>
          <a:lstStyle/>
          <a:p>
            <a:endParaRPr lang="fr-FR"/>
          </a:p>
        </p:txBody>
      </p:sp>
      <p:sp>
        <p:nvSpPr>
          <p:cNvPr id="15" name="Text 12"/>
          <p:cNvSpPr/>
          <p:nvPr/>
        </p:nvSpPr>
        <p:spPr>
          <a:xfrm>
            <a:off x="7376993" y="6951464"/>
            <a:ext cx="1547098" cy="193238"/>
          </a:xfrm>
          <a:prstGeom prst="rect">
            <a:avLst/>
          </a:prstGeom>
          <a:noFill/>
          <a:ln/>
        </p:spPr>
        <p:txBody>
          <a:bodyPr wrap="none" lIns="0" tIns="0" rIns="0" bIns="0" rtlCol="0" anchor="t"/>
          <a:lstStyle/>
          <a:p>
            <a:pPr marL="0" indent="0" algn="l">
              <a:lnSpc>
                <a:spcPts val="1500"/>
              </a:lnSpc>
              <a:buNone/>
            </a:pPr>
            <a:r>
              <a:rPr lang="en-US" sz="1200" dirty="0">
                <a:solidFill>
                  <a:srgbClr val="D6D9D7"/>
                </a:solidFill>
                <a:latin typeface="DM Sans Medium" pitchFamily="34" charset="0"/>
                <a:ea typeface="DM Sans Medium" pitchFamily="34" charset="-122"/>
                <a:cs typeface="DM Sans Medium" pitchFamily="34" charset="-120"/>
              </a:rPr>
              <a:t>2023 - GPT-4</a:t>
            </a:r>
            <a:endParaRPr lang="en-US" sz="1200" dirty="0"/>
          </a:p>
        </p:txBody>
      </p:sp>
      <p:sp>
        <p:nvSpPr>
          <p:cNvPr id="16" name="Text 13"/>
          <p:cNvSpPr/>
          <p:nvPr/>
        </p:nvSpPr>
        <p:spPr>
          <a:xfrm>
            <a:off x="7376993" y="7218878"/>
            <a:ext cx="6587014" cy="396240"/>
          </a:xfrm>
          <a:prstGeom prst="rect">
            <a:avLst/>
          </a:prstGeom>
          <a:noFill/>
          <a:ln/>
        </p:spPr>
        <p:txBody>
          <a:bodyPr wrap="square" lIns="0" tIns="0" rIns="0" bIns="0" rtlCol="0" anchor="t"/>
          <a:lstStyle/>
          <a:p>
            <a:pPr marL="0" indent="0" algn="l">
              <a:lnSpc>
                <a:spcPts val="1550"/>
              </a:lnSpc>
              <a:buNone/>
            </a:pPr>
            <a:r>
              <a:rPr lang="en-US" sz="950" b="1" dirty="0">
                <a:solidFill>
                  <a:srgbClr val="D6D9D7"/>
                </a:solidFill>
                <a:latin typeface="Inter" pitchFamily="34" charset="0"/>
                <a:ea typeface="Inter" pitchFamily="34" charset="-122"/>
                <a:cs typeface="Inter" pitchFamily="34" charset="-120"/>
              </a:rPr>
              <a:t>1 700 milliards de paramètres estimés</a:t>
            </a:r>
            <a:r>
              <a:rPr lang="en-US" sz="950" dirty="0">
                <a:solidFill>
                  <a:srgbClr val="D6D9D7"/>
                </a:solidFill>
                <a:latin typeface="Inter" pitchFamily="34" charset="0"/>
                <a:ea typeface="Inter" pitchFamily="34" charset="-122"/>
                <a:cs typeface="Inter" pitchFamily="34" charset="-120"/>
              </a:rPr>
              <a:t>. Version multimodale avec capacités texte et image. Raisonnement sophistiqué, créativité accrue. Soulève des questions éthiques et sociétales majeures.</a:t>
            </a:r>
            <a:endParaRPr lang="en-US" sz="9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054298"/>
            <a:ext cx="9197816" cy="460772"/>
          </a:xfrm>
          <a:prstGeom prst="rect">
            <a:avLst/>
          </a:prstGeom>
          <a:noFill/>
          <a:ln/>
        </p:spPr>
        <p:txBody>
          <a:bodyPr wrap="none" lIns="0" tIns="0" rIns="0" bIns="0" rtlCol="0" anchor="t"/>
          <a:lstStyle/>
          <a:p>
            <a:pPr marL="0" indent="0" algn="l">
              <a:lnSpc>
                <a:spcPts val="3600"/>
              </a:lnSpc>
              <a:buNone/>
            </a:pPr>
            <a:r>
              <a:rPr lang="en-US" sz="2900" dirty="0">
                <a:solidFill>
                  <a:srgbClr val="F7F7F8"/>
                </a:solidFill>
                <a:latin typeface="DM Sans Medium" pitchFamily="34" charset="0"/>
                <a:ea typeface="DM Sans Medium" pitchFamily="34" charset="-122"/>
                <a:cs typeface="DM Sans Medium" pitchFamily="34" charset="-120"/>
              </a:rPr>
              <a:t>Les Visionnaires de l'IA : Quatre Stratégies en Tension</a:t>
            </a:r>
            <a:endParaRPr lang="en-US" sz="2900" dirty="0"/>
          </a:p>
        </p:txBody>
      </p:sp>
      <p:sp>
        <p:nvSpPr>
          <p:cNvPr id="3" name="Text 1"/>
          <p:cNvSpPr/>
          <p:nvPr/>
        </p:nvSpPr>
        <p:spPr>
          <a:xfrm>
            <a:off x="793790" y="1809869"/>
            <a:ext cx="13042821" cy="471488"/>
          </a:xfrm>
          <a:prstGeom prst="rect">
            <a:avLst/>
          </a:prstGeom>
          <a:noFill/>
          <a:ln/>
        </p:spPr>
        <p:txBody>
          <a:bodyPr wrap="square" lIns="0" tIns="0" rIns="0" bIns="0" rtlCol="0" anchor="t"/>
          <a:lstStyle/>
          <a:p>
            <a:pPr marL="0" indent="0" algn="l">
              <a:lnSpc>
                <a:spcPts val="1850"/>
              </a:lnSpc>
              <a:buNone/>
            </a:pPr>
            <a:r>
              <a:rPr lang="en-US" sz="1150" dirty="0">
                <a:solidFill>
                  <a:srgbClr val="D6D9D7"/>
                </a:solidFill>
                <a:latin typeface="Inter" pitchFamily="34" charset="0"/>
                <a:ea typeface="Inter" pitchFamily="34" charset="-122"/>
                <a:cs typeface="Inter" pitchFamily="34" charset="-120"/>
              </a:rPr>
              <a:t>L'intelligence artificielle industrielle est façonnée par quatre grandes figures aux visions radicalement différentes. Leurs approches, souvent contradictoires, révèlent les </a:t>
            </a:r>
            <a:r>
              <a:rPr lang="en-US" sz="1150" b="1" dirty="0">
                <a:solidFill>
                  <a:srgbClr val="D6D9D7"/>
                </a:solidFill>
                <a:latin typeface="Inter" pitchFamily="34" charset="0"/>
                <a:ea typeface="Inter" pitchFamily="34" charset="-122"/>
                <a:cs typeface="Inter" pitchFamily="34" charset="-120"/>
              </a:rPr>
              <a:t>tensions fondamentales</a:t>
            </a:r>
            <a:r>
              <a:rPr lang="en-US" sz="1150" dirty="0">
                <a:solidFill>
                  <a:srgbClr val="D6D9D7"/>
                </a:solidFill>
                <a:latin typeface="Inter" pitchFamily="34" charset="0"/>
                <a:ea typeface="Inter" pitchFamily="34" charset="-122"/>
                <a:cs typeface="Inter" pitchFamily="34" charset="-120"/>
              </a:rPr>
              <a:t> entre innovation, régulation et éthique dans l'économie numérique contemporaine.</a:t>
            </a:r>
            <a:endParaRPr lang="en-US" sz="1150" dirty="0"/>
          </a:p>
        </p:txBody>
      </p:sp>
      <p:sp>
        <p:nvSpPr>
          <p:cNvPr id="4" name="Shape 2"/>
          <p:cNvSpPr/>
          <p:nvPr/>
        </p:nvSpPr>
        <p:spPr>
          <a:xfrm>
            <a:off x="793790" y="2447211"/>
            <a:ext cx="6447711" cy="2281118"/>
          </a:xfrm>
          <a:prstGeom prst="roundRect">
            <a:avLst>
              <a:gd name="adj" fmla="val 3207"/>
            </a:avLst>
          </a:prstGeom>
          <a:solidFill>
            <a:srgbClr val="2D3133"/>
          </a:solidFill>
          <a:ln w="15240">
            <a:solidFill>
              <a:srgbClr val="65696B"/>
            </a:solidFill>
            <a:prstDash val="solid"/>
          </a:ln>
        </p:spPr>
        <p:txBody>
          <a:bodyPr/>
          <a:lstStyle/>
          <a:p>
            <a:endParaRPr lang="fr-FR"/>
          </a:p>
        </p:txBody>
      </p:sp>
      <p:sp>
        <p:nvSpPr>
          <p:cNvPr id="5" name="Shape 3"/>
          <p:cNvSpPr/>
          <p:nvPr/>
        </p:nvSpPr>
        <p:spPr>
          <a:xfrm>
            <a:off x="778550" y="2447211"/>
            <a:ext cx="60960" cy="2281118"/>
          </a:xfrm>
          <a:prstGeom prst="roundRect">
            <a:avLst>
              <a:gd name="adj" fmla="val 36279"/>
            </a:avLst>
          </a:prstGeom>
          <a:solidFill>
            <a:srgbClr val="AC9EF5"/>
          </a:solidFill>
          <a:ln/>
        </p:spPr>
        <p:txBody>
          <a:bodyPr/>
          <a:lstStyle/>
          <a:p>
            <a:endParaRPr lang="fr-FR"/>
          </a:p>
        </p:txBody>
      </p:sp>
      <p:sp>
        <p:nvSpPr>
          <p:cNvPr id="6" name="Text 4"/>
          <p:cNvSpPr/>
          <p:nvPr/>
        </p:nvSpPr>
        <p:spPr>
          <a:xfrm>
            <a:off x="1002149" y="2609850"/>
            <a:ext cx="2617470" cy="276344"/>
          </a:xfrm>
          <a:prstGeom prst="rect">
            <a:avLst/>
          </a:prstGeom>
          <a:noFill/>
          <a:ln/>
        </p:spPr>
        <p:txBody>
          <a:bodyPr wrap="none" lIns="0" tIns="0" rIns="0" bIns="0" rtlCol="0" anchor="t"/>
          <a:lstStyle/>
          <a:p>
            <a:pPr marL="0" indent="0" algn="l">
              <a:lnSpc>
                <a:spcPts val="2150"/>
              </a:lnSpc>
              <a:buNone/>
            </a:pPr>
            <a:r>
              <a:rPr lang="en-US" sz="1700" dirty="0">
                <a:solidFill>
                  <a:srgbClr val="D6D9D7"/>
                </a:solidFill>
                <a:latin typeface="DM Sans Medium" pitchFamily="34" charset="0"/>
                <a:ea typeface="DM Sans Medium" pitchFamily="34" charset="-122"/>
                <a:cs typeface="DM Sans Medium" pitchFamily="34" charset="-120"/>
              </a:rPr>
              <a:t>Elon Musk : Le Cassandre</a:t>
            </a:r>
            <a:endParaRPr lang="en-US" sz="1700" dirty="0"/>
          </a:p>
        </p:txBody>
      </p:sp>
      <p:sp>
        <p:nvSpPr>
          <p:cNvPr id="7" name="Text 5"/>
          <p:cNvSpPr/>
          <p:nvPr/>
        </p:nvSpPr>
        <p:spPr>
          <a:xfrm>
            <a:off x="1002149" y="2974538"/>
            <a:ext cx="6076712" cy="235744"/>
          </a:xfrm>
          <a:prstGeom prst="rect">
            <a:avLst/>
          </a:prstGeom>
          <a:noFill/>
          <a:ln/>
        </p:spPr>
        <p:txBody>
          <a:bodyPr wrap="none" lIns="0" tIns="0" rIns="0" bIns="0" rtlCol="0" anchor="t"/>
          <a:lstStyle/>
          <a:p>
            <a:pPr marL="0" indent="0" algn="l">
              <a:lnSpc>
                <a:spcPts val="1850"/>
              </a:lnSpc>
              <a:buNone/>
            </a:pPr>
            <a:r>
              <a:rPr lang="en-US" sz="1150" b="1" dirty="0">
                <a:solidFill>
                  <a:srgbClr val="D6D9D7"/>
                </a:solidFill>
                <a:latin typeface="Inter" pitchFamily="34" charset="0"/>
                <a:ea typeface="Inter" pitchFamily="34" charset="-122"/>
                <a:cs typeface="Inter" pitchFamily="34" charset="-120"/>
              </a:rPr>
              <a:t>Vision :</a:t>
            </a:r>
            <a:r>
              <a:rPr lang="en-US" sz="1150" dirty="0">
                <a:solidFill>
                  <a:srgbClr val="D6D9D7"/>
                </a:solidFill>
                <a:latin typeface="Inter" pitchFamily="34" charset="0"/>
                <a:ea typeface="Inter" pitchFamily="34" charset="-122"/>
                <a:cs typeface="Inter" pitchFamily="34" charset="-120"/>
              </a:rPr>
              <a:t> "Summoning the demon" — l'IA comme menace existentielle pour l'humanité</a:t>
            </a:r>
            <a:endParaRPr lang="en-US" sz="1150" dirty="0"/>
          </a:p>
        </p:txBody>
      </p:sp>
      <p:sp>
        <p:nvSpPr>
          <p:cNvPr id="8" name="Text 6"/>
          <p:cNvSpPr/>
          <p:nvPr/>
        </p:nvSpPr>
        <p:spPr>
          <a:xfrm>
            <a:off x="1002149" y="3298627"/>
            <a:ext cx="6076712" cy="707231"/>
          </a:xfrm>
          <a:prstGeom prst="rect">
            <a:avLst/>
          </a:prstGeom>
          <a:noFill/>
          <a:ln/>
        </p:spPr>
        <p:txBody>
          <a:bodyPr wrap="square" lIns="0" tIns="0" rIns="0" bIns="0" rtlCol="0" anchor="t"/>
          <a:lstStyle/>
          <a:p>
            <a:pPr marL="0" indent="0" algn="l">
              <a:lnSpc>
                <a:spcPts val="1850"/>
              </a:lnSpc>
              <a:buNone/>
            </a:pPr>
            <a:r>
              <a:rPr lang="en-US" sz="1150" b="1" dirty="0">
                <a:solidFill>
                  <a:srgbClr val="D6D9D7"/>
                </a:solidFill>
                <a:latin typeface="Inter" pitchFamily="34" charset="0"/>
                <a:ea typeface="Inter" pitchFamily="34" charset="-122"/>
                <a:cs typeface="Inter" pitchFamily="34" charset="-120"/>
              </a:rPr>
              <a:t>Paradoxe :</a:t>
            </a:r>
            <a:r>
              <a:rPr lang="en-US" sz="1150" dirty="0">
                <a:solidFill>
                  <a:srgbClr val="D6D9D7"/>
                </a:solidFill>
                <a:latin typeface="Inter" pitchFamily="34" charset="0"/>
                <a:ea typeface="Inter" pitchFamily="34" charset="-122"/>
                <a:cs typeface="Inter" pitchFamily="34" charset="-120"/>
              </a:rPr>
              <a:t> Développe activement l'IA pour Tesla (conduite autonome) et Neuralink (interface cerveau-machine) tout en prônant sa régulation stricte et en multipliant les avertissements apocalyptiques</a:t>
            </a:r>
            <a:endParaRPr lang="en-US" sz="1150" dirty="0"/>
          </a:p>
        </p:txBody>
      </p:sp>
      <p:sp>
        <p:nvSpPr>
          <p:cNvPr id="9" name="Text 7"/>
          <p:cNvSpPr/>
          <p:nvPr/>
        </p:nvSpPr>
        <p:spPr>
          <a:xfrm>
            <a:off x="1002149" y="4094202"/>
            <a:ext cx="6076712" cy="471488"/>
          </a:xfrm>
          <a:prstGeom prst="rect">
            <a:avLst/>
          </a:prstGeom>
          <a:noFill/>
          <a:ln/>
        </p:spPr>
        <p:txBody>
          <a:bodyPr wrap="square" lIns="0" tIns="0" rIns="0" bIns="0" rtlCol="0" anchor="t"/>
          <a:lstStyle/>
          <a:p>
            <a:pPr marL="0" indent="0" algn="l">
              <a:lnSpc>
                <a:spcPts val="1850"/>
              </a:lnSpc>
              <a:buNone/>
            </a:pPr>
            <a:r>
              <a:rPr lang="en-US" sz="1150" b="1" dirty="0">
                <a:solidFill>
                  <a:srgbClr val="D6D9D7"/>
                </a:solidFill>
                <a:latin typeface="Inter" pitchFamily="34" charset="0"/>
                <a:ea typeface="Inter" pitchFamily="34" charset="-122"/>
                <a:cs typeface="Inter" pitchFamily="34" charset="-120"/>
              </a:rPr>
              <a:t>Impact :</a:t>
            </a:r>
            <a:r>
              <a:rPr lang="en-US" sz="1150" dirty="0">
                <a:solidFill>
                  <a:srgbClr val="D6D9D7"/>
                </a:solidFill>
                <a:latin typeface="Inter" pitchFamily="34" charset="0"/>
                <a:ea typeface="Inter" pitchFamily="34" charset="-122"/>
                <a:cs typeface="Inter" pitchFamily="34" charset="-120"/>
              </a:rPr>
              <a:t> Stratégie marketing géniale qui instrumentalise la peur pour vendre ses propres solutions "sécurisées" et positionner ses entreprises comme responsables</a:t>
            </a:r>
            <a:endParaRPr lang="en-US" sz="1150" dirty="0"/>
          </a:p>
        </p:txBody>
      </p:sp>
      <p:sp>
        <p:nvSpPr>
          <p:cNvPr id="10" name="Shape 8"/>
          <p:cNvSpPr/>
          <p:nvPr/>
        </p:nvSpPr>
        <p:spPr>
          <a:xfrm>
            <a:off x="7388900" y="2447211"/>
            <a:ext cx="6447711" cy="2281118"/>
          </a:xfrm>
          <a:prstGeom prst="roundRect">
            <a:avLst>
              <a:gd name="adj" fmla="val 3207"/>
            </a:avLst>
          </a:prstGeom>
          <a:solidFill>
            <a:srgbClr val="2D3133"/>
          </a:solidFill>
          <a:ln w="15240">
            <a:solidFill>
              <a:srgbClr val="65696B"/>
            </a:solidFill>
            <a:prstDash val="solid"/>
          </a:ln>
        </p:spPr>
        <p:txBody>
          <a:bodyPr/>
          <a:lstStyle/>
          <a:p>
            <a:endParaRPr lang="fr-FR"/>
          </a:p>
        </p:txBody>
      </p:sp>
      <p:sp>
        <p:nvSpPr>
          <p:cNvPr id="11" name="Shape 9"/>
          <p:cNvSpPr/>
          <p:nvPr/>
        </p:nvSpPr>
        <p:spPr>
          <a:xfrm>
            <a:off x="7373660" y="2447211"/>
            <a:ext cx="60960" cy="2281118"/>
          </a:xfrm>
          <a:prstGeom prst="roundRect">
            <a:avLst>
              <a:gd name="adj" fmla="val 36279"/>
            </a:avLst>
          </a:prstGeom>
          <a:solidFill>
            <a:srgbClr val="AC9EF5"/>
          </a:solidFill>
          <a:ln/>
        </p:spPr>
        <p:txBody>
          <a:bodyPr/>
          <a:lstStyle/>
          <a:p>
            <a:endParaRPr lang="fr-FR"/>
          </a:p>
        </p:txBody>
      </p:sp>
      <p:sp>
        <p:nvSpPr>
          <p:cNvPr id="12" name="Text 10"/>
          <p:cNvSpPr/>
          <p:nvPr/>
        </p:nvSpPr>
        <p:spPr>
          <a:xfrm>
            <a:off x="7597259" y="2609850"/>
            <a:ext cx="2552224" cy="276344"/>
          </a:xfrm>
          <a:prstGeom prst="rect">
            <a:avLst/>
          </a:prstGeom>
          <a:noFill/>
          <a:ln/>
        </p:spPr>
        <p:txBody>
          <a:bodyPr wrap="none" lIns="0" tIns="0" rIns="0" bIns="0" rtlCol="0" anchor="t"/>
          <a:lstStyle/>
          <a:p>
            <a:pPr marL="0" indent="0" algn="l">
              <a:lnSpc>
                <a:spcPts val="2150"/>
              </a:lnSpc>
              <a:buNone/>
            </a:pPr>
            <a:r>
              <a:rPr lang="en-US" sz="1700" dirty="0">
                <a:solidFill>
                  <a:srgbClr val="D6D9D7"/>
                </a:solidFill>
                <a:latin typeface="DM Sans Medium" pitchFamily="34" charset="0"/>
                <a:ea typeface="DM Sans Medium" pitchFamily="34" charset="-122"/>
                <a:cs typeface="DM Sans Medium" pitchFamily="34" charset="-120"/>
              </a:rPr>
              <a:t>Yann LeCun : L'Optimiste</a:t>
            </a:r>
            <a:endParaRPr lang="en-US" sz="1700" dirty="0"/>
          </a:p>
        </p:txBody>
      </p:sp>
      <p:sp>
        <p:nvSpPr>
          <p:cNvPr id="13" name="Text 11"/>
          <p:cNvSpPr/>
          <p:nvPr/>
        </p:nvSpPr>
        <p:spPr>
          <a:xfrm>
            <a:off x="7597259" y="2974538"/>
            <a:ext cx="6076712" cy="471488"/>
          </a:xfrm>
          <a:prstGeom prst="rect">
            <a:avLst/>
          </a:prstGeom>
          <a:noFill/>
          <a:ln/>
        </p:spPr>
        <p:txBody>
          <a:bodyPr wrap="square" lIns="0" tIns="0" rIns="0" bIns="0" rtlCol="0" anchor="t"/>
          <a:lstStyle/>
          <a:p>
            <a:pPr marL="0" indent="0" algn="l">
              <a:lnSpc>
                <a:spcPts val="1850"/>
              </a:lnSpc>
              <a:buNone/>
            </a:pPr>
            <a:r>
              <a:rPr lang="en-US" sz="1150" b="1" dirty="0">
                <a:solidFill>
                  <a:srgbClr val="D6D9D7"/>
                </a:solidFill>
                <a:latin typeface="Inter" pitchFamily="34" charset="0"/>
                <a:ea typeface="Inter" pitchFamily="34" charset="-122"/>
                <a:cs typeface="Inter" pitchFamily="34" charset="-120"/>
              </a:rPr>
              <a:t>Vision :</a:t>
            </a:r>
            <a:r>
              <a:rPr lang="en-US" sz="1150" dirty="0">
                <a:solidFill>
                  <a:srgbClr val="D6D9D7"/>
                </a:solidFill>
                <a:latin typeface="Inter" pitchFamily="34" charset="0"/>
                <a:ea typeface="Inter" pitchFamily="34" charset="-122"/>
                <a:cs typeface="Inter" pitchFamily="34" charset="-120"/>
              </a:rPr>
              <a:t> L'IA comme "amplificateur d'intelligence humaine" — un outil pour augmenter nos capacités sans nous remplacer</a:t>
            </a:r>
            <a:endParaRPr lang="en-US" sz="1150" dirty="0"/>
          </a:p>
        </p:txBody>
      </p:sp>
      <p:sp>
        <p:nvSpPr>
          <p:cNvPr id="14" name="Text 12"/>
          <p:cNvSpPr/>
          <p:nvPr/>
        </p:nvSpPr>
        <p:spPr>
          <a:xfrm>
            <a:off x="7597259" y="3534370"/>
            <a:ext cx="6076712" cy="471488"/>
          </a:xfrm>
          <a:prstGeom prst="rect">
            <a:avLst/>
          </a:prstGeom>
          <a:noFill/>
          <a:ln/>
        </p:spPr>
        <p:txBody>
          <a:bodyPr wrap="square" lIns="0" tIns="0" rIns="0" bIns="0" rtlCol="0" anchor="t"/>
          <a:lstStyle/>
          <a:p>
            <a:pPr marL="0" indent="0" algn="l">
              <a:lnSpc>
                <a:spcPts val="1850"/>
              </a:lnSpc>
              <a:buNone/>
            </a:pPr>
            <a:r>
              <a:rPr lang="en-US" sz="1150" b="1" dirty="0">
                <a:solidFill>
                  <a:srgbClr val="D6D9D7"/>
                </a:solidFill>
                <a:latin typeface="Inter" pitchFamily="34" charset="0"/>
                <a:ea typeface="Inter" pitchFamily="34" charset="-122"/>
                <a:cs typeface="Inter" pitchFamily="34" charset="-120"/>
              </a:rPr>
              <a:t>Position :</a:t>
            </a:r>
            <a:r>
              <a:rPr lang="en-US" sz="1150" dirty="0">
                <a:solidFill>
                  <a:srgbClr val="D6D9D7"/>
                </a:solidFill>
                <a:latin typeface="Inter" pitchFamily="34" charset="0"/>
                <a:ea typeface="Inter" pitchFamily="34" charset="-122"/>
                <a:cs typeface="Inter" pitchFamily="34" charset="-120"/>
              </a:rPr>
              <a:t> Champion du deep learning et de la recherche ouverte chez Meta. Critique virulent des discours alarmistes sur les risques existentiels</a:t>
            </a:r>
            <a:endParaRPr lang="en-US" sz="1150" dirty="0"/>
          </a:p>
        </p:txBody>
      </p:sp>
      <p:sp>
        <p:nvSpPr>
          <p:cNvPr id="15" name="Text 13"/>
          <p:cNvSpPr/>
          <p:nvPr/>
        </p:nvSpPr>
        <p:spPr>
          <a:xfrm>
            <a:off x="7597259" y="4094202"/>
            <a:ext cx="6076712" cy="471488"/>
          </a:xfrm>
          <a:prstGeom prst="rect">
            <a:avLst/>
          </a:prstGeom>
          <a:noFill/>
          <a:ln/>
        </p:spPr>
        <p:txBody>
          <a:bodyPr wrap="square" lIns="0" tIns="0" rIns="0" bIns="0" rtlCol="0" anchor="t"/>
          <a:lstStyle/>
          <a:p>
            <a:pPr marL="0" indent="0" algn="l">
              <a:lnSpc>
                <a:spcPts val="1850"/>
              </a:lnSpc>
              <a:buNone/>
            </a:pPr>
            <a:r>
              <a:rPr lang="en-US" sz="1150" b="1" dirty="0">
                <a:solidFill>
                  <a:srgbClr val="D6D9D7"/>
                </a:solidFill>
                <a:latin typeface="Inter" pitchFamily="34" charset="0"/>
                <a:ea typeface="Inter" pitchFamily="34" charset="-122"/>
                <a:cs typeface="Inter" pitchFamily="34" charset="-120"/>
              </a:rPr>
              <a:t>Limite :</a:t>
            </a:r>
            <a:r>
              <a:rPr lang="en-US" sz="1150" dirty="0">
                <a:solidFill>
                  <a:srgbClr val="D6D9D7"/>
                </a:solidFill>
                <a:latin typeface="Inter" pitchFamily="34" charset="0"/>
                <a:ea typeface="Inter" pitchFamily="34" charset="-122"/>
                <a:cs typeface="Inter" pitchFamily="34" charset="-120"/>
              </a:rPr>
              <a:t> Optimisme technologique qui sous-estime parfois les disruptions sociales immédiates (emploi, désinformation, biais algorithmiques)</a:t>
            </a:r>
            <a:endParaRPr lang="en-US" sz="1150" dirty="0"/>
          </a:p>
        </p:txBody>
      </p:sp>
      <p:sp>
        <p:nvSpPr>
          <p:cNvPr id="16" name="Shape 14"/>
          <p:cNvSpPr/>
          <p:nvPr/>
        </p:nvSpPr>
        <p:spPr>
          <a:xfrm>
            <a:off x="793790" y="4894183"/>
            <a:ext cx="6447711" cy="2281118"/>
          </a:xfrm>
          <a:prstGeom prst="roundRect">
            <a:avLst>
              <a:gd name="adj" fmla="val 3207"/>
            </a:avLst>
          </a:prstGeom>
          <a:solidFill>
            <a:srgbClr val="2D3133"/>
          </a:solidFill>
          <a:ln w="15240">
            <a:solidFill>
              <a:srgbClr val="65696B"/>
            </a:solidFill>
            <a:prstDash val="solid"/>
          </a:ln>
        </p:spPr>
        <p:txBody>
          <a:bodyPr/>
          <a:lstStyle/>
          <a:p>
            <a:endParaRPr lang="fr-FR"/>
          </a:p>
        </p:txBody>
      </p:sp>
      <p:sp>
        <p:nvSpPr>
          <p:cNvPr id="17" name="Shape 15"/>
          <p:cNvSpPr/>
          <p:nvPr/>
        </p:nvSpPr>
        <p:spPr>
          <a:xfrm>
            <a:off x="778550" y="4894183"/>
            <a:ext cx="60960" cy="2281118"/>
          </a:xfrm>
          <a:prstGeom prst="roundRect">
            <a:avLst>
              <a:gd name="adj" fmla="val 36279"/>
            </a:avLst>
          </a:prstGeom>
          <a:solidFill>
            <a:srgbClr val="AC9EF5"/>
          </a:solidFill>
          <a:ln/>
        </p:spPr>
        <p:txBody>
          <a:bodyPr/>
          <a:lstStyle/>
          <a:p>
            <a:endParaRPr lang="fr-FR"/>
          </a:p>
        </p:txBody>
      </p:sp>
      <p:sp>
        <p:nvSpPr>
          <p:cNvPr id="18" name="Text 16"/>
          <p:cNvSpPr/>
          <p:nvPr/>
        </p:nvSpPr>
        <p:spPr>
          <a:xfrm>
            <a:off x="1002149" y="5056823"/>
            <a:ext cx="3202424" cy="276344"/>
          </a:xfrm>
          <a:prstGeom prst="rect">
            <a:avLst/>
          </a:prstGeom>
          <a:noFill/>
          <a:ln/>
        </p:spPr>
        <p:txBody>
          <a:bodyPr wrap="none" lIns="0" tIns="0" rIns="0" bIns="0" rtlCol="0" anchor="t"/>
          <a:lstStyle/>
          <a:p>
            <a:pPr marL="0" indent="0" algn="l">
              <a:lnSpc>
                <a:spcPts val="2150"/>
              </a:lnSpc>
              <a:buNone/>
            </a:pPr>
            <a:r>
              <a:rPr lang="en-US" sz="1700" dirty="0">
                <a:solidFill>
                  <a:srgbClr val="D6D9D7"/>
                </a:solidFill>
                <a:latin typeface="DM Sans Medium" pitchFamily="34" charset="0"/>
                <a:ea typeface="DM Sans Medium" pitchFamily="34" charset="-122"/>
                <a:cs typeface="DM Sans Medium" pitchFamily="34" charset="-120"/>
              </a:rPr>
              <a:t>Satya Nadella : Le Pragmatique</a:t>
            </a:r>
            <a:endParaRPr lang="en-US" sz="1700" dirty="0"/>
          </a:p>
        </p:txBody>
      </p:sp>
      <p:sp>
        <p:nvSpPr>
          <p:cNvPr id="19" name="Text 17"/>
          <p:cNvSpPr/>
          <p:nvPr/>
        </p:nvSpPr>
        <p:spPr>
          <a:xfrm>
            <a:off x="1002149" y="5421511"/>
            <a:ext cx="6076712" cy="471488"/>
          </a:xfrm>
          <a:prstGeom prst="rect">
            <a:avLst/>
          </a:prstGeom>
          <a:noFill/>
          <a:ln/>
        </p:spPr>
        <p:txBody>
          <a:bodyPr wrap="square" lIns="0" tIns="0" rIns="0" bIns="0" rtlCol="0" anchor="t"/>
          <a:lstStyle/>
          <a:p>
            <a:pPr marL="0" indent="0" algn="l">
              <a:lnSpc>
                <a:spcPts val="1850"/>
              </a:lnSpc>
              <a:buNone/>
            </a:pPr>
            <a:r>
              <a:rPr lang="en-US" sz="1150" b="1" dirty="0">
                <a:solidFill>
                  <a:srgbClr val="D6D9D7"/>
                </a:solidFill>
                <a:latin typeface="Inter" pitchFamily="34" charset="0"/>
                <a:ea typeface="Inter" pitchFamily="34" charset="-122"/>
                <a:cs typeface="Inter" pitchFamily="34" charset="-120"/>
              </a:rPr>
              <a:t>Vision :</a:t>
            </a:r>
            <a:r>
              <a:rPr lang="en-US" sz="1150" dirty="0">
                <a:solidFill>
                  <a:srgbClr val="D6D9D7"/>
                </a:solidFill>
                <a:latin typeface="Inter" pitchFamily="34" charset="0"/>
                <a:ea typeface="Inter" pitchFamily="34" charset="-122"/>
                <a:cs typeface="Inter" pitchFamily="34" charset="-120"/>
              </a:rPr>
              <a:t> L'IA comme "copilote numérique" augmentant la productivité dans tous les secteurs d'activité</a:t>
            </a:r>
            <a:endParaRPr lang="en-US" sz="1150" dirty="0"/>
          </a:p>
        </p:txBody>
      </p:sp>
      <p:sp>
        <p:nvSpPr>
          <p:cNvPr id="20" name="Text 18"/>
          <p:cNvSpPr/>
          <p:nvPr/>
        </p:nvSpPr>
        <p:spPr>
          <a:xfrm>
            <a:off x="1002149" y="5981343"/>
            <a:ext cx="6076712" cy="471488"/>
          </a:xfrm>
          <a:prstGeom prst="rect">
            <a:avLst/>
          </a:prstGeom>
          <a:noFill/>
          <a:ln/>
        </p:spPr>
        <p:txBody>
          <a:bodyPr wrap="square" lIns="0" tIns="0" rIns="0" bIns="0" rtlCol="0" anchor="t"/>
          <a:lstStyle/>
          <a:p>
            <a:pPr marL="0" indent="0" algn="l">
              <a:lnSpc>
                <a:spcPts val="1850"/>
              </a:lnSpc>
              <a:buNone/>
            </a:pPr>
            <a:r>
              <a:rPr lang="en-US" sz="1150" b="1" dirty="0">
                <a:solidFill>
                  <a:srgbClr val="D6D9D7"/>
                </a:solidFill>
                <a:latin typeface="Inter" pitchFamily="34" charset="0"/>
                <a:ea typeface="Inter" pitchFamily="34" charset="-122"/>
                <a:cs typeface="Inter" pitchFamily="34" charset="-120"/>
              </a:rPr>
              <a:t>Stratégie :</a:t>
            </a:r>
            <a:r>
              <a:rPr lang="en-US" sz="1150" dirty="0">
                <a:solidFill>
                  <a:srgbClr val="D6D9D7"/>
                </a:solidFill>
                <a:latin typeface="Inter" pitchFamily="34" charset="0"/>
                <a:ea typeface="Inter" pitchFamily="34" charset="-122"/>
                <a:cs typeface="Inter" pitchFamily="34" charset="-120"/>
              </a:rPr>
              <a:t> Intégration progressive et méthodique dans l'écosystème Microsoft existant (Office, Azure, GitHub). Approche incrémentale qui rassure les entreprises</a:t>
            </a:r>
            <a:endParaRPr lang="en-US" sz="1150" dirty="0"/>
          </a:p>
        </p:txBody>
      </p:sp>
      <p:sp>
        <p:nvSpPr>
          <p:cNvPr id="21" name="Text 19"/>
          <p:cNvSpPr/>
          <p:nvPr/>
        </p:nvSpPr>
        <p:spPr>
          <a:xfrm>
            <a:off x="1002149" y="6541175"/>
            <a:ext cx="6076712" cy="471488"/>
          </a:xfrm>
          <a:prstGeom prst="rect">
            <a:avLst/>
          </a:prstGeom>
          <a:noFill/>
          <a:ln/>
        </p:spPr>
        <p:txBody>
          <a:bodyPr wrap="square" lIns="0" tIns="0" rIns="0" bIns="0" rtlCol="0" anchor="t"/>
          <a:lstStyle/>
          <a:p>
            <a:pPr marL="0" indent="0" algn="l">
              <a:lnSpc>
                <a:spcPts val="1850"/>
              </a:lnSpc>
              <a:buNone/>
            </a:pPr>
            <a:r>
              <a:rPr lang="en-US" sz="1150" b="1" dirty="0">
                <a:solidFill>
                  <a:srgbClr val="D6D9D7"/>
                </a:solidFill>
                <a:latin typeface="Inter" pitchFamily="34" charset="0"/>
                <a:ea typeface="Inter" pitchFamily="34" charset="-122"/>
                <a:cs typeface="Inter" pitchFamily="34" charset="-120"/>
              </a:rPr>
              <a:t>Force :</a:t>
            </a:r>
            <a:r>
              <a:rPr lang="en-US" sz="1150" dirty="0">
                <a:solidFill>
                  <a:srgbClr val="D6D9D7"/>
                </a:solidFill>
                <a:latin typeface="Inter" pitchFamily="34" charset="0"/>
                <a:ea typeface="Inter" pitchFamily="34" charset="-122"/>
                <a:cs typeface="Inter" pitchFamily="34" charset="-120"/>
              </a:rPr>
              <a:t> Démontre la compatibilité entre innovation technologique et réussite commerciale immédiate. Modèle économique viable et évolutif</a:t>
            </a:r>
            <a:endParaRPr lang="en-US" sz="1150" dirty="0"/>
          </a:p>
        </p:txBody>
      </p:sp>
      <p:sp>
        <p:nvSpPr>
          <p:cNvPr id="22" name="Shape 20"/>
          <p:cNvSpPr/>
          <p:nvPr/>
        </p:nvSpPr>
        <p:spPr>
          <a:xfrm>
            <a:off x="7388900" y="4894183"/>
            <a:ext cx="6447711" cy="2281118"/>
          </a:xfrm>
          <a:prstGeom prst="roundRect">
            <a:avLst>
              <a:gd name="adj" fmla="val 3207"/>
            </a:avLst>
          </a:prstGeom>
          <a:solidFill>
            <a:srgbClr val="2D3133"/>
          </a:solidFill>
          <a:ln w="15240">
            <a:solidFill>
              <a:srgbClr val="65696B"/>
            </a:solidFill>
            <a:prstDash val="solid"/>
          </a:ln>
        </p:spPr>
        <p:txBody>
          <a:bodyPr/>
          <a:lstStyle/>
          <a:p>
            <a:endParaRPr lang="fr-FR"/>
          </a:p>
        </p:txBody>
      </p:sp>
      <p:sp>
        <p:nvSpPr>
          <p:cNvPr id="23" name="Shape 21"/>
          <p:cNvSpPr/>
          <p:nvPr/>
        </p:nvSpPr>
        <p:spPr>
          <a:xfrm>
            <a:off x="7373660" y="4894183"/>
            <a:ext cx="60960" cy="2281118"/>
          </a:xfrm>
          <a:prstGeom prst="roundRect">
            <a:avLst>
              <a:gd name="adj" fmla="val 36279"/>
            </a:avLst>
          </a:prstGeom>
          <a:solidFill>
            <a:srgbClr val="AC9EF5"/>
          </a:solidFill>
          <a:ln/>
        </p:spPr>
        <p:txBody>
          <a:bodyPr/>
          <a:lstStyle/>
          <a:p>
            <a:endParaRPr lang="fr-FR"/>
          </a:p>
        </p:txBody>
      </p:sp>
      <p:sp>
        <p:nvSpPr>
          <p:cNvPr id="24" name="Text 22"/>
          <p:cNvSpPr/>
          <p:nvPr/>
        </p:nvSpPr>
        <p:spPr>
          <a:xfrm>
            <a:off x="7597259" y="5056823"/>
            <a:ext cx="2791658" cy="276344"/>
          </a:xfrm>
          <a:prstGeom prst="rect">
            <a:avLst/>
          </a:prstGeom>
          <a:noFill/>
          <a:ln/>
        </p:spPr>
        <p:txBody>
          <a:bodyPr wrap="none" lIns="0" tIns="0" rIns="0" bIns="0" rtlCol="0" anchor="t"/>
          <a:lstStyle/>
          <a:p>
            <a:pPr marL="0" indent="0" algn="l">
              <a:lnSpc>
                <a:spcPts val="2150"/>
              </a:lnSpc>
              <a:buNone/>
            </a:pPr>
            <a:r>
              <a:rPr lang="en-US" sz="1700" dirty="0">
                <a:solidFill>
                  <a:srgbClr val="D6D9D7"/>
                </a:solidFill>
                <a:latin typeface="DM Sans Medium" pitchFamily="34" charset="0"/>
                <a:ea typeface="DM Sans Medium" pitchFamily="34" charset="-122"/>
                <a:cs typeface="DM Sans Medium" pitchFamily="34" charset="-120"/>
              </a:rPr>
              <a:t>Cédric Villani : L'Humaniste</a:t>
            </a:r>
            <a:endParaRPr lang="en-US" sz="1700" dirty="0"/>
          </a:p>
        </p:txBody>
      </p:sp>
      <p:sp>
        <p:nvSpPr>
          <p:cNvPr id="25" name="Text 23"/>
          <p:cNvSpPr/>
          <p:nvPr/>
        </p:nvSpPr>
        <p:spPr>
          <a:xfrm>
            <a:off x="7597259" y="5421511"/>
            <a:ext cx="6076712" cy="471488"/>
          </a:xfrm>
          <a:prstGeom prst="rect">
            <a:avLst/>
          </a:prstGeom>
          <a:noFill/>
          <a:ln/>
        </p:spPr>
        <p:txBody>
          <a:bodyPr wrap="square" lIns="0" tIns="0" rIns="0" bIns="0" rtlCol="0" anchor="t"/>
          <a:lstStyle/>
          <a:p>
            <a:pPr marL="0" indent="0" algn="l">
              <a:lnSpc>
                <a:spcPts val="1850"/>
              </a:lnSpc>
              <a:buNone/>
            </a:pPr>
            <a:r>
              <a:rPr lang="en-US" sz="1150" b="1" dirty="0">
                <a:solidFill>
                  <a:srgbClr val="D6D9D7"/>
                </a:solidFill>
                <a:latin typeface="Inter" pitchFamily="34" charset="0"/>
                <a:ea typeface="Inter" pitchFamily="34" charset="-122"/>
                <a:cs typeface="Inter" pitchFamily="34" charset="-120"/>
              </a:rPr>
              <a:t>Vision :</a:t>
            </a:r>
            <a:r>
              <a:rPr lang="en-US" sz="1150" dirty="0">
                <a:solidFill>
                  <a:srgbClr val="D6D9D7"/>
                </a:solidFill>
                <a:latin typeface="Inter" pitchFamily="34" charset="0"/>
                <a:ea typeface="Inter" pitchFamily="34" charset="-122"/>
                <a:cs typeface="Inter" pitchFamily="34" charset="-120"/>
              </a:rPr>
              <a:t> L'IA "au service de l'humanité" respectant les valeurs européennes de transparence, équité et respect de la vie privée</a:t>
            </a:r>
            <a:endParaRPr lang="en-US" sz="1150" dirty="0"/>
          </a:p>
        </p:txBody>
      </p:sp>
      <p:sp>
        <p:nvSpPr>
          <p:cNvPr id="26" name="Text 24"/>
          <p:cNvSpPr/>
          <p:nvPr/>
        </p:nvSpPr>
        <p:spPr>
          <a:xfrm>
            <a:off x="7597259" y="5981343"/>
            <a:ext cx="6076712" cy="471488"/>
          </a:xfrm>
          <a:prstGeom prst="rect">
            <a:avLst/>
          </a:prstGeom>
          <a:noFill/>
          <a:ln/>
        </p:spPr>
        <p:txBody>
          <a:bodyPr wrap="square" lIns="0" tIns="0" rIns="0" bIns="0" rtlCol="0" anchor="t"/>
          <a:lstStyle/>
          <a:p>
            <a:pPr marL="0" indent="0" algn="l">
              <a:lnSpc>
                <a:spcPts val="1850"/>
              </a:lnSpc>
              <a:buNone/>
            </a:pPr>
            <a:r>
              <a:rPr lang="en-US" sz="1150" b="1" dirty="0">
                <a:solidFill>
                  <a:srgbClr val="D6D9D7"/>
                </a:solidFill>
                <a:latin typeface="Inter" pitchFamily="34" charset="0"/>
                <a:ea typeface="Inter" pitchFamily="34" charset="-122"/>
                <a:cs typeface="Inter" pitchFamily="34" charset="-120"/>
              </a:rPr>
              <a:t>Contribution :</a:t>
            </a:r>
            <a:r>
              <a:rPr lang="en-US" sz="1150" dirty="0">
                <a:solidFill>
                  <a:srgbClr val="D6D9D7"/>
                </a:solidFill>
                <a:latin typeface="Inter" pitchFamily="34" charset="0"/>
                <a:ea typeface="Inter" pitchFamily="34" charset="-122"/>
                <a:cs typeface="Inter" pitchFamily="34" charset="-120"/>
              </a:rPr>
              <a:t> Rapport pionnier sur l'IA explicable et auditable. Promotion d'une "troisième voie" entre domination technologique chinoise et américaine</a:t>
            </a:r>
            <a:endParaRPr lang="en-US" sz="1150" dirty="0"/>
          </a:p>
        </p:txBody>
      </p:sp>
      <p:sp>
        <p:nvSpPr>
          <p:cNvPr id="27" name="Text 25"/>
          <p:cNvSpPr/>
          <p:nvPr/>
        </p:nvSpPr>
        <p:spPr>
          <a:xfrm>
            <a:off x="7597259" y="6541175"/>
            <a:ext cx="6076712" cy="471488"/>
          </a:xfrm>
          <a:prstGeom prst="rect">
            <a:avLst/>
          </a:prstGeom>
          <a:noFill/>
          <a:ln/>
        </p:spPr>
        <p:txBody>
          <a:bodyPr wrap="square" lIns="0" tIns="0" rIns="0" bIns="0" rtlCol="0" anchor="t"/>
          <a:lstStyle/>
          <a:p>
            <a:pPr marL="0" indent="0" algn="l">
              <a:lnSpc>
                <a:spcPts val="1850"/>
              </a:lnSpc>
              <a:buNone/>
            </a:pPr>
            <a:r>
              <a:rPr lang="en-US" sz="1150" b="1" dirty="0">
                <a:solidFill>
                  <a:srgbClr val="D6D9D7"/>
                </a:solidFill>
                <a:latin typeface="Inter" pitchFamily="34" charset="0"/>
                <a:ea typeface="Inter" pitchFamily="34" charset="-122"/>
                <a:cs typeface="Inter" pitchFamily="34" charset="-120"/>
              </a:rPr>
              <a:t>Défi :</a:t>
            </a:r>
            <a:r>
              <a:rPr lang="en-US" sz="1150" dirty="0">
                <a:solidFill>
                  <a:srgbClr val="D6D9D7"/>
                </a:solidFill>
                <a:latin typeface="Inter" pitchFamily="34" charset="0"/>
                <a:ea typeface="Inter" pitchFamily="34" charset="-122"/>
                <a:cs typeface="Inter" pitchFamily="34" charset="-120"/>
              </a:rPr>
              <a:t> Excellence réglementaire sans champions technologiques européens correspondants. Risque de réguler ce que d'autres développent</a:t>
            </a:r>
            <a:endParaRPr lang="en-US" sz="11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689967"/>
            <a:ext cx="8802410" cy="460772"/>
          </a:xfrm>
          <a:prstGeom prst="rect">
            <a:avLst/>
          </a:prstGeom>
          <a:noFill/>
          <a:ln/>
        </p:spPr>
        <p:txBody>
          <a:bodyPr wrap="none" lIns="0" tIns="0" rIns="0" bIns="0" rtlCol="0" anchor="t"/>
          <a:lstStyle/>
          <a:p>
            <a:pPr marL="0" indent="0" algn="l">
              <a:lnSpc>
                <a:spcPts val="3600"/>
              </a:lnSpc>
              <a:buNone/>
            </a:pPr>
            <a:r>
              <a:rPr lang="en-US" sz="2900" dirty="0">
                <a:solidFill>
                  <a:srgbClr val="F7F7F8"/>
                </a:solidFill>
                <a:latin typeface="DM Sans Medium" pitchFamily="34" charset="0"/>
                <a:ea typeface="DM Sans Medium" pitchFamily="34" charset="-122"/>
                <a:cs typeface="DM Sans Medium" pitchFamily="34" charset="-120"/>
              </a:rPr>
              <a:t>Synthèse Critique : Naviguer Entre Quatre Modèles</a:t>
            </a:r>
            <a:endParaRPr lang="en-US" sz="2900" dirty="0"/>
          </a:p>
        </p:txBody>
      </p:sp>
      <p:pic>
        <p:nvPicPr>
          <p:cNvPr id="3" name="Image 0" descr="preencoded.png"/>
          <p:cNvPicPr>
            <a:picLocks noChangeAspect="1"/>
          </p:cNvPicPr>
          <p:nvPr/>
        </p:nvPicPr>
        <p:blipFill>
          <a:blip r:embed="rId3"/>
          <a:stretch>
            <a:fillRect/>
          </a:stretch>
        </p:blipFill>
        <p:spPr>
          <a:xfrm>
            <a:off x="793790" y="1537692"/>
            <a:ext cx="3934658" cy="3934658"/>
          </a:xfrm>
          <a:prstGeom prst="rect">
            <a:avLst/>
          </a:prstGeom>
        </p:spPr>
      </p:pic>
      <p:sp>
        <p:nvSpPr>
          <p:cNvPr id="4" name="Text 1"/>
          <p:cNvSpPr/>
          <p:nvPr/>
        </p:nvSpPr>
        <p:spPr>
          <a:xfrm>
            <a:off x="7502604" y="1519238"/>
            <a:ext cx="2756654" cy="276344"/>
          </a:xfrm>
          <a:prstGeom prst="rect">
            <a:avLst/>
          </a:prstGeom>
          <a:noFill/>
          <a:ln/>
        </p:spPr>
        <p:txBody>
          <a:bodyPr wrap="none" lIns="0" tIns="0" rIns="0" bIns="0" rtlCol="0" anchor="t"/>
          <a:lstStyle/>
          <a:p>
            <a:pPr marL="0" indent="0" algn="l">
              <a:lnSpc>
                <a:spcPts val="2150"/>
              </a:lnSpc>
              <a:buNone/>
            </a:pPr>
            <a:r>
              <a:rPr lang="en-US" sz="1700" dirty="0">
                <a:solidFill>
                  <a:srgbClr val="F7F7F8"/>
                </a:solidFill>
                <a:latin typeface="DM Sans Medium" pitchFamily="34" charset="0"/>
                <a:ea typeface="DM Sans Medium" pitchFamily="34" charset="-122"/>
                <a:cs typeface="DM Sans Medium" pitchFamily="34" charset="-120"/>
              </a:rPr>
              <a:t>Ma Conviction Personnelle</a:t>
            </a:r>
            <a:endParaRPr lang="en-US" sz="1700" dirty="0"/>
          </a:p>
        </p:txBody>
      </p:sp>
      <p:sp>
        <p:nvSpPr>
          <p:cNvPr id="5" name="Text 2"/>
          <p:cNvSpPr/>
          <p:nvPr/>
        </p:nvSpPr>
        <p:spPr>
          <a:xfrm>
            <a:off x="7502604" y="1942981"/>
            <a:ext cx="6341626" cy="589598"/>
          </a:xfrm>
          <a:prstGeom prst="rect">
            <a:avLst/>
          </a:prstGeom>
          <a:noFill/>
          <a:ln/>
        </p:spPr>
        <p:txBody>
          <a:bodyPr wrap="square" lIns="0" tIns="0" rIns="0" bIns="0" rtlCol="0" anchor="t"/>
          <a:lstStyle/>
          <a:p>
            <a:pPr marL="0" indent="0" algn="l">
              <a:lnSpc>
                <a:spcPts val="2300"/>
              </a:lnSpc>
              <a:buNone/>
            </a:pPr>
            <a:r>
              <a:rPr lang="en-US" sz="1450" dirty="0">
                <a:solidFill>
                  <a:srgbClr val="D6D9D7"/>
                </a:solidFill>
                <a:latin typeface="Inter" pitchFamily="34" charset="0"/>
                <a:ea typeface="Inter" pitchFamily="34" charset="-122"/>
                <a:cs typeface="Inter" pitchFamily="34" charset="-120"/>
              </a:rPr>
              <a:t>L'industrie optimale nécessite les </a:t>
            </a:r>
            <a:r>
              <a:rPr lang="en-US" sz="1450" b="1" dirty="0">
                <a:solidFill>
                  <a:srgbClr val="D6D9D7"/>
                </a:solidFill>
                <a:latin typeface="Inter" pitchFamily="34" charset="0"/>
                <a:ea typeface="Inter" pitchFamily="34" charset="-122"/>
                <a:cs typeface="Inter" pitchFamily="34" charset="-120"/>
              </a:rPr>
              <a:t>quatre approches simultanément</a:t>
            </a:r>
            <a:r>
              <a:rPr lang="en-US" sz="1450" dirty="0">
                <a:solidFill>
                  <a:srgbClr val="D6D9D7"/>
                </a:solidFill>
                <a:latin typeface="Inter" pitchFamily="34" charset="0"/>
                <a:ea typeface="Inter" pitchFamily="34" charset="-122"/>
                <a:cs typeface="Inter" pitchFamily="34" charset="-120"/>
              </a:rPr>
              <a:t> selon le contexte :</a:t>
            </a:r>
            <a:endParaRPr lang="en-US" sz="1450" dirty="0"/>
          </a:p>
        </p:txBody>
      </p:sp>
      <p:sp>
        <p:nvSpPr>
          <p:cNvPr id="6" name="Text 3"/>
          <p:cNvSpPr/>
          <p:nvPr/>
        </p:nvSpPr>
        <p:spPr>
          <a:xfrm>
            <a:off x="7502604" y="2665214"/>
            <a:ext cx="6341626" cy="58959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D6D9D7"/>
                </a:solidFill>
                <a:latin typeface="Inter" pitchFamily="34" charset="0"/>
                <a:ea typeface="Inter" pitchFamily="34" charset="-122"/>
                <a:cs typeface="Inter" pitchFamily="34" charset="-120"/>
              </a:rPr>
              <a:t>Prudence de Musk</a:t>
            </a:r>
            <a:r>
              <a:rPr lang="en-US" sz="1150" dirty="0">
                <a:solidFill>
                  <a:srgbClr val="D6D9D7"/>
                </a:solidFill>
                <a:latin typeface="Inter" pitchFamily="34" charset="0"/>
                <a:ea typeface="Inter" pitchFamily="34" charset="-122"/>
                <a:cs typeface="Inter" pitchFamily="34" charset="-120"/>
              </a:rPr>
              <a:t> pour anticiper les risques systémiques et éviter les angles morts</a:t>
            </a:r>
            <a:endParaRPr lang="en-US" sz="1150" dirty="0"/>
          </a:p>
        </p:txBody>
      </p:sp>
      <p:sp>
        <p:nvSpPr>
          <p:cNvPr id="7" name="Text 4"/>
          <p:cNvSpPr/>
          <p:nvPr/>
        </p:nvSpPr>
        <p:spPr>
          <a:xfrm>
            <a:off x="7502604" y="3306366"/>
            <a:ext cx="6341626" cy="58959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D6D9D7"/>
                </a:solidFill>
                <a:latin typeface="Inter" pitchFamily="34" charset="0"/>
                <a:ea typeface="Inter" pitchFamily="34" charset="-122"/>
                <a:cs typeface="Inter" pitchFamily="34" charset="-120"/>
              </a:rPr>
              <a:t>Pragmatisme de Nadella</a:t>
            </a:r>
            <a:r>
              <a:rPr lang="en-US" sz="1150" dirty="0">
                <a:solidFill>
                  <a:srgbClr val="D6D9D7"/>
                </a:solidFill>
                <a:latin typeface="Inter" pitchFamily="34" charset="0"/>
                <a:ea typeface="Inter" pitchFamily="34" charset="-122"/>
                <a:cs typeface="Inter" pitchFamily="34" charset="-120"/>
              </a:rPr>
              <a:t> pour l'adoption progressive et la création de valeur immédiate</a:t>
            </a:r>
            <a:endParaRPr lang="en-US" sz="1150" dirty="0"/>
          </a:p>
        </p:txBody>
      </p:sp>
      <p:sp>
        <p:nvSpPr>
          <p:cNvPr id="8" name="Text 5"/>
          <p:cNvSpPr/>
          <p:nvPr/>
        </p:nvSpPr>
        <p:spPr>
          <a:xfrm>
            <a:off x="7502604" y="3947517"/>
            <a:ext cx="6341626" cy="58959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D6D9D7"/>
                </a:solidFill>
                <a:latin typeface="Inter" pitchFamily="34" charset="0"/>
                <a:ea typeface="Inter" pitchFamily="34" charset="-122"/>
                <a:cs typeface="Inter" pitchFamily="34" charset="-120"/>
              </a:rPr>
              <a:t>Optimisme de LeCun</a:t>
            </a:r>
            <a:r>
              <a:rPr lang="en-US" sz="1150" dirty="0">
                <a:solidFill>
                  <a:srgbClr val="D6D9D7"/>
                </a:solidFill>
                <a:latin typeface="Inter" pitchFamily="34" charset="0"/>
                <a:ea typeface="Inter" pitchFamily="34" charset="-122"/>
                <a:cs typeface="Inter" pitchFamily="34" charset="-120"/>
              </a:rPr>
              <a:t> pour maintenir l'innovation ouverte et la recherche fondamentale</a:t>
            </a:r>
            <a:endParaRPr lang="en-US" sz="1150" dirty="0"/>
          </a:p>
        </p:txBody>
      </p:sp>
      <p:sp>
        <p:nvSpPr>
          <p:cNvPr id="9" name="Text 6"/>
          <p:cNvSpPr/>
          <p:nvPr/>
        </p:nvSpPr>
        <p:spPr>
          <a:xfrm>
            <a:off x="7502604" y="4588669"/>
            <a:ext cx="6341626" cy="589598"/>
          </a:xfrm>
          <a:prstGeom prst="rect">
            <a:avLst/>
          </a:prstGeom>
          <a:noFill/>
          <a:ln/>
        </p:spPr>
        <p:txBody>
          <a:bodyPr wrap="square" lIns="0" tIns="0" rIns="0" bIns="0" rtlCol="0" anchor="t"/>
          <a:lstStyle/>
          <a:p>
            <a:pPr marL="342900" indent="-342900" algn="l">
              <a:lnSpc>
                <a:spcPts val="1850"/>
              </a:lnSpc>
              <a:buSzPct val="100000"/>
              <a:buChar char="•"/>
            </a:pPr>
            <a:r>
              <a:rPr lang="en-US" sz="1150" b="1" dirty="0">
                <a:solidFill>
                  <a:srgbClr val="D6D9D7"/>
                </a:solidFill>
                <a:latin typeface="Inter" pitchFamily="34" charset="0"/>
                <a:ea typeface="Inter" pitchFamily="34" charset="-122"/>
                <a:cs typeface="Inter" pitchFamily="34" charset="-120"/>
              </a:rPr>
              <a:t>Humanisme de Villani</a:t>
            </a:r>
            <a:r>
              <a:rPr lang="en-US" sz="1150" dirty="0">
                <a:solidFill>
                  <a:srgbClr val="D6D9D7"/>
                </a:solidFill>
                <a:latin typeface="Inter" pitchFamily="34" charset="0"/>
                <a:ea typeface="Inter" pitchFamily="34" charset="-122"/>
                <a:cs typeface="Inter" pitchFamily="34" charset="-120"/>
              </a:rPr>
              <a:t> pour préserver nos valeurs et garantir une IA éthique</a:t>
            </a:r>
            <a:endParaRPr lang="en-US" sz="1150" dirty="0"/>
          </a:p>
        </p:txBody>
      </p:sp>
      <p:sp>
        <p:nvSpPr>
          <p:cNvPr id="10" name="Shape 7"/>
          <p:cNvSpPr/>
          <p:nvPr/>
        </p:nvSpPr>
        <p:spPr>
          <a:xfrm>
            <a:off x="793790" y="5804059"/>
            <a:ext cx="13042821" cy="980123"/>
          </a:xfrm>
          <a:prstGeom prst="roundRect">
            <a:avLst>
              <a:gd name="adj" fmla="val 2256"/>
            </a:avLst>
          </a:prstGeom>
          <a:solidFill>
            <a:srgbClr val="110745"/>
          </a:solidFill>
          <a:ln/>
        </p:spPr>
        <p:txBody>
          <a:bodyPr/>
          <a:lstStyle/>
          <a:p>
            <a:endParaRPr lang="fr-FR"/>
          </a:p>
        </p:txBody>
      </p:sp>
      <p:pic>
        <p:nvPicPr>
          <p:cNvPr id="11" name="Image 1" descr="preencoded.png"/>
          <p:cNvPicPr>
            <a:picLocks noChangeAspect="1"/>
          </p:cNvPicPr>
          <p:nvPr/>
        </p:nvPicPr>
        <p:blipFill>
          <a:blip r:embed="rId4"/>
          <a:stretch>
            <a:fillRect/>
          </a:stretch>
        </p:blipFill>
        <p:spPr>
          <a:xfrm>
            <a:off x="941189" y="6032778"/>
            <a:ext cx="230267" cy="184190"/>
          </a:xfrm>
          <a:prstGeom prst="rect">
            <a:avLst/>
          </a:prstGeom>
        </p:spPr>
      </p:pic>
      <p:sp>
        <p:nvSpPr>
          <p:cNvPr id="12" name="Text 8"/>
          <p:cNvSpPr/>
          <p:nvPr/>
        </p:nvSpPr>
        <p:spPr>
          <a:xfrm>
            <a:off x="1318855" y="5988248"/>
            <a:ext cx="12370356" cy="589598"/>
          </a:xfrm>
          <a:prstGeom prst="rect">
            <a:avLst/>
          </a:prstGeom>
          <a:noFill/>
          <a:ln/>
        </p:spPr>
        <p:txBody>
          <a:bodyPr wrap="square" lIns="0" tIns="0" rIns="0" bIns="0" rtlCol="0" anchor="t"/>
          <a:lstStyle/>
          <a:p>
            <a:pPr marL="0" indent="0" algn="l">
              <a:lnSpc>
                <a:spcPts val="2300"/>
              </a:lnSpc>
              <a:buNone/>
            </a:pPr>
            <a:r>
              <a:rPr lang="en-US" sz="1450" b="1" dirty="0">
                <a:solidFill>
                  <a:srgbClr val="FFFFFF"/>
                </a:solidFill>
                <a:latin typeface="Inter" pitchFamily="34" charset="0"/>
                <a:ea typeface="Inter" pitchFamily="34" charset="-122"/>
                <a:cs typeface="Inter" pitchFamily="34" charset="-120"/>
              </a:rPr>
              <a:t>Leçon stratégique pour l'Europe :</a:t>
            </a:r>
            <a:r>
              <a:rPr lang="en-US" sz="1450" dirty="0">
                <a:solidFill>
                  <a:srgbClr val="FFFFFF"/>
                </a:solidFill>
                <a:latin typeface="Inter" pitchFamily="34" charset="0"/>
                <a:ea typeface="Inter" pitchFamily="34" charset="-122"/>
                <a:cs typeface="Inter" pitchFamily="34" charset="-120"/>
              </a:rPr>
              <a:t> L'éthique sans excellence technique est impuissante. L'Europe doit conjuguer innovation ET régulation, pas les opposer. Nous devons développer nos propres champions technologiques tout en maintenant nos standards éthiques élevés.</a:t>
            </a:r>
            <a:endParaRPr lang="en-US" sz="1450" dirty="0"/>
          </a:p>
        </p:txBody>
      </p:sp>
      <p:sp>
        <p:nvSpPr>
          <p:cNvPr id="13" name="Text 9"/>
          <p:cNvSpPr/>
          <p:nvPr/>
        </p:nvSpPr>
        <p:spPr>
          <a:xfrm>
            <a:off x="793790" y="6950035"/>
            <a:ext cx="13042821" cy="589598"/>
          </a:xfrm>
          <a:prstGeom prst="rect">
            <a:avLst/>
          </a:prstGeom>
          <a:noFill/>
          <a:ln/>
        </p:spPr>
        <p:txBody>
          <a:bodyPr wrap="square" lIns="0" tIns="0" rIns="0" bIns="0" rtlCol="0" anchor="t"/>
          <a:lstStyle/>
          <a:p>
            <a:pPr marL="0" indent="0" algn="l">
              <a:lnSpc>
                <a:spcPts val="2300"/>
              </a:lnSpc>
              <a:buNone/>
            </a:pPr>
            <a:r>
              <a:rPr lang="en-US" sz="1450" dirty="0">
                <a:solidFill>
                  <a:srgbClr val="D6D9D7"/>
                </a:solidFill>
                <a:latin typeface="Inter" pitchFamily="34" charset="0"/>
                <a:ea typeface="Inter" pitchFamily="34" charset="-122"/>
                <a:cs typeface="Inter" pitchFamily="34" charset="-120"/>
              </a:rPr>
              <a:t>L'analyse des quatre visionnaires révèle une </a:t>
            </a:r>
            <a:r>
              <a:rPr lang="en-US" sz="1450" b="1" dirty="0">
                <a:solidFill>
                  <a:srgbClr val="D6D9D7"/>
                </a:solidFill>
                <a:latin typeface="Inter" pitchFamily="34" charset="0"/>
                <a:ea typeface="Inter" pitchFamily="34" charset="-122"/>
                <a:cs typeface="Inter" pitchFamily="34" charset="-120"/>
              </a:rPr>
              <a:t>tension fondamentale</a:t>
            </a:r>
            <a:r>
              <a:rPr lang="en-US" sz="1450" dirty="0">
                <a:solidFill>
                  <a:srgbClr val="D6D9D7"/>
                </a:solidFill>
                <a:latin typeface="Inter" pitchFamily="34" charset="0"/>
                <a:ea typeface="Inter" pitchFamily="34" charset="-122"/>
                <a:cs typeface="Inter" pitchFamily="34" charset="-120"/>
              </a:rPr>
              <a:t> : comment conjuguer innovation technologique et responsabilité sociétale dans l'IA industrielle ? La réponse n'est pas binaire mais nécessite une orchestration subtile de ces différentes approches.</a:t>
            </a:r>
            <a:endParaRPr lang="en-US" sz="14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34020" y="576739"/>
            <a:ext cx="7376755" cy="426006"/>
          </a:xfrm>
          <a:prstGeom prst="rect">
            <a:avLst/>
          </a:prstGeom>
          <a:noFill/>
          <a:ln/>
        </p:spPr>
        <p:txBody>
          <a:bodyPr wrap="none" lIns="0" tIns="0" rIns="0" bIns="0" rtlCol="0" anchor="t"/>
          <a:lstStyle/>
          <a:p>
            <a:pPr marL="0" indent="0" algn="l">
              <a:lnSpc>
                <a:spcPts val="3350"/>
              </a:lnSpc>
              <a:buNone/>
            </a:pPr>
            <a:r>
              <a:rPr lang="en-US" sz="2650" dirty="0">
                <a:solidFill>
                  <a:srgbClr val="F7F7F8"/>
                </a:solidFill>
                <a:latin typeface="DM Sans Medium" pitchFamily="34" charset="0"/>
                <a:ea typeface="DM Sans Medium" pitchFamily="34" charset="-122"/>
                <a:cs typeface="DM Sans Medium" pitchFamily="34" charset="-120"/>
              </a:rPr>
              <a:t>L'IA Industrielle Aujourd'hui : Succès et Échecs</a:t>
            </a:r>
            <a:endParaRPr lang="en-US" sz="2650" dirty="0"/>
          </a:p>
        </p:txBody>
      </p:sp>
      <p:sp>
        <p:nvSpPr>
          <p:cNvPr id="3" name="Text 1"/>
          <p:cNvSpPr/>
          <p:nvPr/>
        </p:nvSpPr>
        <p:spPr>
          <a:xfrm>
            <a:off x="734020" y="1275398"/>
            <a:ext cx="13162359" cy="545068"/>
          </a:xfrm>
          <a:prstGeom prst="rect">
            <a:avLst/>
          </a:prstGeom>
          <a:noFill/>
          <a:ln/>
        </p:spPr>
        <p:txBody>
          <a:bodyPr wrap="square" lIns="0" tIns="0" rIns="0" bIns="0" rtlCol="0" anchor="t"/>
          <a:lstStyle/>
          <a:p>
            <a:pPr marL="0" indent="0" algn="l">
              <a:lnSpc>
                <a:spcPts val="2100"/>
              </a:lnSpc>
              <a:buNone/>
            </a:pPr>
            <a:r>
              <a:rPr lang="en-US" sz="1300" dirty="0">
                <a:solidFill>
                  <a:srgbClr val="D6D9D7"/>
                </a:solidFill>
                <a:latin typeface="Inter" pitchFamily="34" charset="0"/>
                <a:ea typeface="Inter" pitchFamily="34" charset="-122"/>
                <a:cs typeface="Inter" pitchFamily="34" charset="-120"/>
              </a:rPr>
              <a:t>L'IA industrielle montre son potentiel dans la maintenance prédictive et l'optimisation des processus, mais échoue souvent dans la sur-automatisation déshumanisée qui ignore la complexité du travail humain.</a:t>
            </a:r>
            <a:endParaRPr lang="en-US" sz="1300" dirty="0"/>
          </a:p>
        </p:txBody>
      </p:sp>
      <p:sp>
        <p:nvSpPr>
          <p:cNvPr id="4" name="Text 2"/>
          <p:cNvSpPr/>
          <p:nvPr/>
        </p:nvSpPr>
        <p:spPr>
          <a:xfrm>
            <a:off x="734020" y="2110145"/>
            <a:ext cx="5038844" cy="255627"/>
          </a:xfrm>
          <a:prstGeom prst="rect">
            <a:avLst/>
          </a:prstGeom>
          <a:noFill/>
          <a:ln/>
        </p:spPr>
        <p:txBody>
          <a:bodyPr wrap="none" lIns="0" tIns="0" rIns="0" bIns="0" rtlCol="0" anchor="t"/>
          <a:lstStyle/>
          <a:p>
            <a:pPr marL="0" indent="0" algn="l">
              <a:lnSpc>
                <a:spcPts val="2000"/>
              </a:lnSpc>
              <a:buNone/>
            </a:pPr>
            <a:r>
              <a:rPr lang="en-US" sz="1600" dirty="0">
                <a:solidFill>
                  <a:srgbClr val="F7F7F8"/>
                </a:solidFill>
                <a:latin typeface="DM Sans Medium" pitchFamily="34" charset="0"/>
                <a:ea typeface="DM Sans Medium" pitchFamily="34" charset="-122"/>
                <a:cs typeface="DM Sans Medium" pitchFamily="34" charset="-120"/>
              </a:rPr>
              <a:t>Ce qui fonctionne très bien : Maintenance Prédictive</a:t>
            </a:r>
            <a:endParaRPr lang="en-US" sz="1600" dirty="0"/>
          </a:p>
        </p:txBody>
      </p:sp>
      <p:pic>
        <p:nvPicPr>
          <p:cNvPr id="5" name="Image 0" descr="preencoded.png"/>
          <p:cNvPicPr>
            <a:picLocks noChangeAspect="1"/>
          </p:cNvPicPr>
          <p:nvPr/>
        </p:nvPicPr>
        <p:blipFill>
          <a:blip r:embed="rId3"/>
          <a:stretch>
            <a:fillRect/>
          </a:stretch>
        </p:blipFill>
        <p:spPr>
          <a:xfrm>
            <a:off x="734020" y="2519124"/>
            <a:ext cx="4169688" cy="3248263"/>
          </a:xfrm>
          <a:prstGeom prst="rect">
            <a:avLst/>
          </a:prstGeom>
        </p:spPr>
      </p:pic>
      <p:sp>
        <p:nvSpPr>
          <p:cNvPr id="6" name="Text 3"/>
          <p:cNvSpPr/>
          <p:nvPr/>
        </p:nvSpPr>
        <p:spPr>
          <a:xfrm>
            <a:off x="734020" y="5920740"/>
            <a:ext cx="6414968" cy="654368"/>
          </a:xfrm>
          <a:prstGeom prst="rect">
            <a:avLst/>
          </a:prstGeom>
          <a:noFill/>
          <a:ln/>
        </p:spPr>
        <p:txBody>
          <a:bodyPr wrap="square" lIns="0" tIns="0" rIns="0" bIns="0" rtlCol="0" anchor="t"/>
          <a:lstStyle/>
          <a:p>
            <a:pPr marL="0" indent="0" algn="l">
              <a:lnSpc>
                <a:spcPts val="1700"/>
              </a:lnSpc>
              <a:buNone/>
            </a:pPr>
            <a:r>
              <a:rPr lang="en-US" sz="1050" dirty="0">
                <a:solidFill>
                  <a:srgbClr val="D6D9D7"/>
                </a:solidFill>
                <a:latin typeface="Inter" pitchFamily="34" charset="0"/>
                <a:ea typeface="Inter" pitchFamily="34" charset="-122"/>
                <a:cs typeface="Inter" pitchFamily="34" charset="-120"/>
              </a:rPr>
              <a:t>L'IA combine </a:t>
            </a:r>
            <a:r>
              <a:rPr lang="en-US" sz="1050" b="1" dirty="0">
                <a:solidFill>
                  <a:srgbClr val="D6D9D7"/>
                </a:solidFill>
                <a:latin typeface="Inter" pitchFamily="34" charset="0"/>
                <a:ea typeface="Inter" pitchFamily="34" charset="-122"/>
                <a:cs typeface="Inter" pitchFamily="34" charset="-120"/>
              </a:rPr>
              <a:t>IoT et Machine Learning</a:t>
            </a:r>
            <a:r>
              <a:rPr lang="en-US" sz="1050" dirty="0">
                <a:solidFill>
                  <a:srgbClr val="D6D9D7"/>
                </a:solidFill>
                <a:latin typeface="Inter" pitchFamily="34" charset="0"/>
                <a:ea typeface="Inter" pitchFamily="34" charset="-122"/>
                <a:cs typeface="Inter" pitchFamily="34" charset="-120"/>
              </a:rPr>
              <a:t> pour anticiper les pannes avant qu'elles ne surviennent, réduisant drastiquement les coûts de maintenance et les arrêts imprévus qui paralysent la production.</a:t>
            </a:r>
            <a:endParaRPr lang="en-US" sz="1050" dirty="0"/>
          </a:p>
        </p:txBody>
      </p:sp>
      <p:sp>
        <p:nvSpPr>
          <p:cNvPr id="7" name="Text 4"/>
          <p:cNvSpPr/>
          <p:nvPr/>
        </p:nvSpPr>
        <p:spPr>
          <a:xfrm>
            <a:off x="734020" y="6697742"/>
            <a:ext cx="6414968" cy="436245"/>
          </a:xfrm>
          <a:prstGeom prst="rect">
            <a:avLst/>
          </a:prstGeom>
          <a:noFill/>
          <a:ln/>
        </p:spPr>
        <p:txBody>
          <a:bodyPr wrap="square" lIns="0" tIns="0" rIns="0" bIns="0" rtlCol="0" anchor="t"/>
          <a:lstStyle/>
          <a:p>
            <a:pPr marL="342900" indent="-342900" algn="l">
              <a:lnSpc>
                <a:spcPts val="1700"/>
              </a:lnSpc>
              <a:buSzPct val="100000"/>
              <a:buChar char="•"/>
            </a:pPr>
            <a:r>
              <a:rPr lang="en-US" sz="1050" b="1" dirty="0">
                <a:solidFill>
                  <a:srgbClr val="D6D9D7"/>
                </a:solidFill>
                <a:latin typeface="Inter" pitchFamily="34" charset="0"/>
                <a:ea typeface="Inter" pitchFamily="34" charset="-122"/>
                <a:cs typeface="Inter" pitchFamily="34" charset="-120"/>
              </a:rPr>
              <a:t>Schneider Electric :</a:t>
            </a:r>
            <a:r>
              <a:rPr lang="en-US" sz="1050" dirty="0">
                <a:solidFill>
                  <a:srgbClr val="D6D9D7"/>
                </a:solidFill>
                <a:latin typeface="Inter" pitchFamily="34" charset="0"/>
                <a:ea typeface="Inter" pitchFamily="34" charset="-122"/>
                <a:cs typeface="Inter" pitchFamily="34" charset="-120"/>
              </a:rPr>
              <a:t> 20% de réduction des coûts de maintenance grâce aux algorithmes prédictifs</a:t>
            </a:r>
            <a:endParaRPr lang="en-US" sz="1050" dirty="0"/>
          </a:p>
        </p:txBody>
      </p:sp>
      <p:sp>
        <p:nvSpPr>
          <p:cNvPr id="8" name="Text 5"/>
          <p:cNvSpPr/>
          <p:nvPr/>
        </p:nvSpPr>
        <p:spPr>
          <a:xfrm>
            <a:off x="734020" y="7181612"/>
            <a:ext cx="6414968" cy="218123"/>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D6D9D7"/>
                </a:solidFill>
                <a:latin typeface="Inter" pitchFamily="34" charset="0"/>
                <a:ea typeface="Inter" pitchFamily="34" charset="-122"/>
                <a:cs typeface="Inter" pitchFamily="34" charset="-120"/>
              </a:rPr>
              <a:t>Siemens :</a:t>
            </a:r>
            <a:r>
              <a:rPr lang="en-US" sz="1050" dirty="0">
                <a:solidFill>
                  <a:srgbClr val="D6D9D7"/>
                </a:solidFill>
                <a:latin typeface="Inter" pitchFamily="34" charset="0"/>
                <a:ea typeface="Inter" pitchFamily="34" charset="-122"/>
                <a:cs typeface="Inter" pitchFamily="34" charset="-120"/>
              </a:rPr>
              <a:t> Prédiction des défaillances jusqu'à 6 mois à l'avance sur les turbines industrielles</a:t>
            </a:r>
            <a:endParaRPr lang="en-US" sz="1050" dirty="0"/>
          </a:p>
        </p:txBody>
      </p:sp>
      <p:sp>
        <p:nvSpPr>
          <p:cNvPr id="9" name="Text 6"/>
          <p:cNvSpPr/>
          <p:nvPr/>
        </p:nvSpPr>
        <p:spPr>
          <a:xfrm>
            <a:off x="734020" y="7447359"/>
            <a:ext cx="6414968" cy="218123"/>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D6D9D7"/>
                </a:solidFill>
                <a:latin typeface="Inter" pitchFamily="34" charset="0"/>
                <a:ea typeface="Inter" pitchFamily="34" charset="-122"/>
                <a:cs typeface="Inter" pitchFamily="34" charset="-120"/>
              </a:rPr>
              <a:t>ROI typique :</a:t>
            </a:r>
            <a:r>
              <a:rPr lang="en-US" sz="1050" dirty="0">
                <a:solidFill>
                  <a:srgbClr val="D6D9D7"/>
                </a:solidFill>
                <a:latin typeface="Inter" pitchFamily="34" charset="0"/>
                <a:ea typeface="Inter" pitchFamily="34" charset="-122"/>
                <a:cs typeface="Inter" pitchFamily="34" charset="-120"/>
              </a:rPr>
              <a:t> Retour sur investissement en 12-18 mois dans la plupart des installations</a:t>
            </a:r>
            <a:endParaRPr lang="en-US" sz="1050" dirty="0"/>
          </a:p>
        </p:txBody>
      </p:sp>
      <p:sp>
        <p:nvSpPr>
          <p:cNvPr id="10" name="Text 7"/>
          <p:cNvSpPr/>
          <p:nvPr/>
        </p:nvSpPr>
        <p:spPr>
          <a:xfrm>
            <a:off x="7489031" y="2110145"/>
            <a:ext cx="4153614" cy="255627"/>
          </a:xfrm>
          <a:prstGeom prst="rect">
            <a:avLst/>
          </a:prstGeom>
          <a:noFill/>
          <a:ln/>
        </p:spPr>
        <p:txBody>
          <a:bodyPr wrap="none" lIns="0" tIns="0" rIns="0" bIns="0" rtlCol="0" anchor="t"/>
          <a:lstStyle/>
          <a:p>
            <a:pPr marL="0" indent="0" algn="l">
              <a:lnSpc>
                <a:spcPts val="2000"/>
              </a:lnSpc>
              <a:buNone/>
            </a:pPr>
            <a:r>
              <a:rPr lang="en-US" sz="1600" dirty="0">
                <a:solidFill>
                  <a:srgbClr val="F7F7F8"/>
                </a:solidFill>
                <a:latin typeface="DM Sans Medium" pitchFamily="34" charset="0"/>
                <a:ea typeface="DM Sans Medium" pitchFamily="34" charset="-122"/>
                <a:cs typeface="DM Sans Medium" pitchFamily="34" charset="-120"/>
              </a:rPr>
              <a:t>Ce qui fonctionne mal : Sur-automatisation</a:t>
            </a:r>
            <a:endParaRPr lang="en-US" sz="1600" dirty="0"/>
          </a:p>
        </p:txBody>
      </p:sp>
      <p:pic>
        <p:nvPicPr>
          <p:cNvPr id="11" name="Image 1" descr="preencoded.png"/>
          <p:cNvPicPr>
            <a:picLocks noChangeAspect="1"/>
          </p:cNvPicPr>
          <p:nvPr/>
        </p:nvPicPr>
        <p:blipFill>
          <a:blip r:embed="rId4"/>
          <a:stretch>
            <a:fillRect/>
          </a:stretch>
        </p:blipFill>
        <p:spPr>
          <a:xfrm>
            <a:off x="7489031" y="2519124"/>
            <a:ext cx="4169688" cy="3248263"/>
          </a:xfrm>
          <a:prstGeom prst="rect">
            <a:avLst/>
          </a:prstGeom>
        </p:spPr>
      </p:pic>
      <p:sp>
        <p:nvSpPr>
          <p:cNvPr id="12" name="Text 8"/>
          <p:cNvSpPr/>
          <p:nvPr/>
        </p:nvSpPr>
        <p:spPr>
          <a:xfrm>
            <a:off x="7489031" y="5920740"/>
            <a:ext cx="6414968" cy="436245"/>
          </a:xfrm>
          <a:prstGeom prst="rect">
            <a:avLst/>
          </a:prstGeom>
          <a:noFill/>
          <a:ln/>
        </p:spPr>
        <p:txBody>
          <a:bodyPr wrap="square" lIns="0" tIns="0" rIns="0" bIns="0" rtlCol="0" anchor="t"/>
          <a:lstStyle/>
          <a:p>
            <a:pPr marL="0" indent="0" algn="l">
              <a:lnSpc>
                <a:spcPts val="1700"/>
              </a:lnSpc>
              <a:buNone/>
            </a:pPr>
            <a:r>
              <a:rPr lang="en-US" sz="1050" dirty="0">
                <a:solidFill>
                  <a:srgbClr val="D6D9D7"/>
                </a:solidFill>
                <a:latin typeface="Inter" pitchFamily="34" charset="0"/>
                <a:ea typeface="Inter" pitchFamily="34" charset="-122"/>
                <a:cs typeface="Inter" pitchFamily="34" charset="-120"/>
              </a:rPr>
              <a:t>Tenter d'éliminer l'humain des processus complexes mène à la </a:t>
            </a:r>
            <a:r>
              <a:rPr lang="en-US" sz="1050" b="1" dirty="0">
                <a:solidFill>
                  <a:srgbClr val="D6D9D7"/>
                </a:solidFill>
                <a:latin typeface="Inter" pitchFamily="34" charset="0"/>
                <a:ea typeface="Inter" pitchFamily="34" charset="-122"/>
                <a:cs typeface="Inter" pitchFamily="34" charset="-120"/>
              </a:rPr>
              <a:t>rigidité technologique</a:t>
            </a:r>
            <a:r>
              <a:rPr lang="en-US" sz="1050" dirty="0">
                <a:solidFill>
                  <a:srgbClr val="D6D9D7"/>
                </a:solidFill>
                <a:latin typeface="Inter" pitchFamily="34" charset="0"/>
                <a:ea typeface="Inter" pitchFamily="34" charset="-122"/>
                <a:cs typeface="Inter" pitchFamily="34" charset="-120"/>
              </a:rPr>
              <a:t>, des coûts cachés élevés et un ROI décevant. L'expertise humaine reste irremplaçable.</a:t>
            </a:r>
            <a:endParaRPr lang="en-US" sz="1050" dirty="0"/>
          </a:p>
        </p:txBody>
      </p:sp>
      <p:sp>
        <p:nvSpPr>
          <p:cNvPr id="13" name="Text 9"/>
          <p:cNvSpPr/>
          <p:nvPr/>
        </p:nvSpPr>
        <p:spPr>
          <a:xfrm>
            <a:off x="7489031" y="6479619"/>
            <a:ext cx="6414968" cy="436245"/>
          </a:xfrm>
          <a:prstGeom prst="rect">
            <a:avLst/>
          </a:prstGeom>
          <a:noFill/>
          <a:ln/>
        </p:spPr>
        <p:txBody>
          <a:bodyPr wrap="square" lIns="0" tIns="0" rIns="0" bIns="0" rtlCol="0" anchor="t"/>
          <a:lstStyle/>
          <a:p>
            <a:pPr marL="342900" indent="-342900" algn="l">
              <a:lnSpc>
                <a:spcPts val="1700"/>
              </a:lnSpc>
              <a:buSzPct val="100000"/>
              <a:buChar char="•"/>
            </a:pPr>
            <a:r>
              <a:rPr lang="en-US" sz="1050" b="1" dirty="0">
                <a:solidFill>
                  <a:srgbClr val="D6D9D7"/>
                </a:solidFill>
                <a:latin typeface="Inter" pitchFamily="34" charset="0"/>
                <a:ea typeface="Inter" pitchFamily="34" charset="-122"/>
                <a:cs typeface="Inter" pitchFamily="34" charset="-120"/>
              </a:rPr>
              <a:t>Foxconn :</a:t>
            </a:r>
            <a:r>
              <a:rPr lang="en-US" sz="1050" dirty="0">
                <a:solidFill>
                  <a:srgbClr val="D6D9D7"/>
                </a:solidFill>
                <a:latin typeface="Inter" pitchFamily="34" charset="0"/>
                <a:ea typeface="Inter" pitchFamily="34" charset="-122"/>
                <a:cs typeface="Inter" pitchFamily="34" charset="-120"/>
              </a:rPr>
              <a:t> Projet "Foxbots" abandonné après avoir constaté que les robots manquaient de flexibilité</a:t>
            </a:r>
            <a:endParaRPr lang="en-US" sz="1050" dirty="0"/>
          </a:p>
        </p:txBody>
      </p:sp>
      <p:sp>
        <p:nvSpPr>
          <p:cNvPr id="14" name="Text 10"/>
          <p:cNvSpPr/>
          <p:nvPr/>
        </p:nvSpPr>
        <p:spPr>
          <a:xfrm>
            <a:off x="7489031" y="6963489"/>
            <a:ext cx="6414968" cy="436245"/>
          </a:xfrm>
          <a:prstGeom prst="rect">
            <a:avLst/>
          </a:prstGeom>
          <a:noFill/>
          <a:ln/>
        </p:spPr>
        <p:txBody>
          <a:bodyPr wrap="square" lIns="0" tIns="0" rIns="0" bIns="0" rtlCol="0" anchor="t"/>
          <a:lstStyle/>
          <a:p>
            <a:pPr marL="342900" indent="-342900" algn="l">
              <a:lnSpc>
                <a:spcPts val="1700"/>
              </a:lnSpc>
              <a:buSzPct val="100000"/>
              <a:buChar char="•"/>
            </a:pPr>
            <a:r>
              <a:rPr lang="en-US" sz="1050" b="1" dirty="0">
                <a:solidFill>
                  <a:srgbClr val="D6D9D7"/>
                </a:solidFill>
                <a:latin typeface="Inter" pitchFamily="34" charset="0"/>
                <a:ea typeface="Inter" pitchFamily="34" charset="-122"/>
                <a:cs typeface="Inter" pitchFamily="34" charset="-120"/>
              </a:rPr>
              <a:t>Amazon :</a:t>
            </a:r>
            <a:r>
              <a:rPr lang="en-US" sz="1050" dirty="0">
                <a:solidFill>
                  <a:srgbClr val="D6D9D7"/>
                </a:solidFill>
                <a:latin typeface="Inter" pitchFamily="34" charset="0"/>
                <a:ea typeface="Inter" pitchFamily="34" charset="-122"/>
                <a:cs typeface="Inter" pitchFamily="34" charset="-120"/>
              </a:rPr>
              <a:t> Turnover élevé (150% annuel) dû au rythme algorithmique inhumain et à la surveillance excessive</a:t>
            </a:r>
            <a:endParaRPr lang="en-US" sz="1050" dirty="0"/>
          </a:p>
        </p:txBody>
      </p:sp>
      <p:sp>
        <p:nvSpPr>
          <p:cNvPr id="15" name="Text 11"/>
          <p:cNvSpPr/>
          <p:nvPr/>
        </p:nvSpPr>
        <p:spPr>
          <a:xfrm>
            <a:off x="7489031" y="7447359"/>
            <a:ext cx="6414968" cy="218123"/>
          </a:xfrm>
          <a:prstGeom prst="rect">
            <a:avLst/>
          </a:prstGeom>
          <a:noFill/>
          <a:ln/>
        </p:spPr>
        <p:txBody>
          <a:bodyPr wrap="none" lIns="0" tIns="0" rIns="0" bIns="0" rtlCol="0" anchor="t"/>
          <a:lstStyle/>
          <a:p>
            <a:pPr marL="342900" indent="-342900" algn="l">
              <a:lnSpc>
                <a:spcPts val="1700"/>
              </a:lnSpc>
              <a:buSzPct val="100000"/>
              <a:buChar char="•"/>
            </a:pPr>
            <a:r>
              <a:rPr lang="en-US" sz="1050" b="1" dirty="0">
                <a:solidFill>
                  <a:srgbClr val="D6D9D7"/>
                </a:solidFill>
                <a:latin typeface="Inter" pitchFamily="34" charset="0"/>
                <a:ea typeface="Inter" pitchFamily="34" charset="-122"/>
                <a:cs typeface="Inter" pitchFamily="34" charset="-120"/>
              </a:rPr>
              <a:t>Leçon :</a:t>
            </a:r>
            <a:r>
              <a:rPr lang="en-US" sz="1050" dirty="0">
                <a:solidFill>
                  <a:srgbClr val="D6D9D7"/>
                </a:solidFill>
                <a:latin typeface="Inter" pitchFamily="34" charset="0"/>
                <a:ea typeface="Inter" pitchFamily="34" charset="-122"/>
                <a:cs typeface="Inter" pitchFamily="34" charset="-120"/>
              </a:rPr>
              <a:t> L'humain doit rester au centre, l'IA comme assistant et non comme dictateur</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738783"/>
            <a:ext cx="6656189" cy="460772"/>
          </a:xfrm>
          <a:prstGeom prst="rect">
            <a:avLst/>
          </a:prstGeom>
          <a:noFill/>
          <a:ln/>
        </p:spPr>
        <p:txBody>
          <a:bodyPr wrap="none" lIns="0" tIns="0" rIns="0" bIns="0" rtlCol="0" anchor="t"/>
          <a:lstStyle/>
          <a:p>
            <a:pPr marL="0" indent="0" algn="l">
              <a:lnSpc>
                <a:spcPts val="3600"/>
              </a:lnSpc>
              <a:buNone/>
            </a:pPr>
            <a:r>
              <a:rPr lang="en-US" sz="2900" dirty="0">
                <a:solidFill>
                  <a:srgbClr val="F7F7F8"/>
                </a:solidFill>
                <a:latin typeface="DM Sans Medium" pitchFamily="34" charset="0"/>
                <a:ea typeface="DM Sans Medium" pitchFamily="34" charset="-122"/>
                <a:cs typeface="DM Sans Medium" pitchFamily="34" charset="-120"/>
              </a:rPr>
              <a:t>Ma Vision : L'Industrie 5.0 Symbiotique</a:t>
            </a:r>
            <a:endParaRPr lang="en-US" sz="2900" dirty="0"/>
          </a:p>
        </p:txBody>
      </p:sp>
      <p:sp>
        <p:nvSpPr>
          <p:cNvPr id="3" name="Text 1"/>
          <p:cNvSpPr/>
          <p:nvPr/>
        </p:nvSpPr>
        <p:spPr>
          <a:xfrm>
            <a:off x="793790" y="1420654"/>
            <a:ext cx="10858500" cy="921544"/>
          </a:xfrm>
          <a:prstGeom prst="rect">
            <a:avLst/>
          </a:prstGeom>
          <a:noFill/>
          <a:ln/>
        </p:spPr>
        <p:txBody>
          <a:bodyPr wrap="none" lIns="0" tIns="0" rIns="0" bIns="0" rtlCol="0" anchor="t"/>
          <a:lstStyle/>
          <a:p>
            <a:pPr marL="0" indent="0" algn="l">
              <a:lnSpc>
                <a:spcPts val="7250"/>
              </a:lnSpc>
              <a:buNone/>
            </a:pPr>
            <a:r>
              <a:rPr lang="en-US" sz="5800" dirty="0">
                <a:solidFill>
                  <a:srgbClr val="F7F7F8"/>
                </a:solidFill>
                <a:latin typeface="DM Sans Medium" pitchFamily="34" charset="0"/>
                <a:ea typeface="DM Sans Medium" pitchFamily="34" charset="-122"/>
                <a:cs typeface="DM Sans Medium" pitchFamily="34" charset="-120"/>
              </a:rPr>
              <a:t>L'IA ne remplacera pas l'humain</a:t>
            </a:r>
            <a:endParaRPr lang="en-US" sz="5800" dirty="0"/>
          </a:p>
        </p:txBody>
      </p:sp>
      <p:sp>
        <p:nvSpPr>
          <p:cNvPr id="4" name="Text 2"/>
          <p:cNvSpPr/>
          <p:nvPr/>
        </p:nvSpPr>
        <p:spPr>
          <a:xfrm>
            <a:off x="793790" y="2563297"/>
            <a:ext cx="6717625" cy="368618"/>
          </a:xfrm>
          <a:prstGeom prst="rect">
            <a:avLst/>
          </a:prstGeom>
          <a:noFill/>
          <a:ln/>
        </p:spPr>
        <p:txBody>
          <a:bodyPr wrap="none" lIns="0" tIns="0" rIns="0" bIns="0" rtlCol="0" anchor="t"/>
          <a:lstStyle/>
          <a:p>
            <a:pPr marL="0" indent="0" algn="l">
              <a:lnSpc>
                <a:spcPts val="2900"/>
              </a:lnSpc>
              <a:buNone/>
            </a:pPr>
            <a:r>
              <a:rPr lang="en-US" sz="2300" dirty="0">
                <a:solidFill>
                  <a:srgbClr val="F7F7F8"/>
                </a:solidFill>
                <a:latin typeface="DM Sans Medium" pitchFamily="34" charset="0"/>
                <a:ea typeface="DM Sans Medium" pitchFamily="34" charset="-122"/>
                <a:cs typeface="DM Sans Medium" pitchFamily="34" charset="-120"/>
              </a:rPr>
              <a:t>Elle remplacera l'humain qui refuse de s'en servir</a:t>
            </a:r>
            <a:endParaRPr lang="en-US" sz="2300" dirty="0"/>
          </a:p>
        </p:txBody>
      </p:sp>
      <p:sp>
        <p:nvSpPr>
          <p:cNvPr id="5" name="Text 3"/>
          <p:cNvSpPr/>
          <p:nvPr/>
        </p:nvSpPr>
        <p:spPr>
          <a:xfrm>
            <a:off x="3988594" y="3296603"/>
            <a:ext cx="1842968" cy="230386"/>
          </a:xfrm>
          <a:prstGeom prst="rect">
            <a:avLst/>
          </a:prstGeom>
          <a:noFill/>
          <a:ln/>
        </p:spPr>
        <p:txBody>
          <a:bodyPr wrap="none" lIns="0" tIns="0" rIns="0" bIns="0" rtlCol="0" anchor="t"/>
          <a:lstStyle/>
          <a:p>
            <a:pPr marL="0" indent="0" algn="r">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Créativité</a:t>
            </a:r>
            <a:endParaRPr lang="en-US" sz="1450" dirty="0"/>
          </a:p>
        </p:txBody>
      </p:sp>
      <p:sp>
        <p:nvSpPr>
          <p:cNvPr id="6" name="Text 4"/>
          <p:cNvSpPr/>
          <p:nvPr/>
        </p:nvSpPr>
        <p:spPr>
          <a:xfrm>
            <a:off x="793790" y="3615333"/>
            <a:ext cx="5037773" cy="235744"/>
          </a:xfrm>
          <a:prstGeom prst="rect">
            <a:avLst/>
          </a:prstGeom>
          <a:noFill/>
          <a:ln/>
        </p:spPr>
        <p:txBody>
          <a:bodyPr wrap="none" lIns="0" tIns="0" rIns="0" bIns="0" rtlCol="0" anchor="t"/>
          <a:lstStyle/>
          <a:p>
            <a:pPr marL="0" indent="0" algn="r">
              <a:lnSpc>
                <a:spcPts val="1850"/>
              </a:lnSpc>
              <a:buNone/>
            </a:pPr>
            <a:r>
              <a:rPr lang="en-US" sz="1150" dirty="0">
                <a:solidFill>
                  <a:srgbClr val="D6D9D7"/>
                </a:solidFill>
                <a:latin typeface="Inter" pitchFamily="34" charset="0"/>
                <a:ea typeface="Inter" pitchFamily="34" charset="-122"/>
                <a:cs typeface="Inter" pitchFamily="34" charset="-120"/>
              </a:rPr>
              <a:t>L'humain pour l'innovation et l'intuition créative</a:t>
            </a:r>
            <a:endParaRPr lang="en-US" sz="1150" dirty="0"/>
          </a:p>
        </p:txBody>
      </p:sp>
      <p:pic>
        <p:nvPicPr>
          <p:cNvPr id="7" name="Image 0" descr="preencoded.png"/>
          <p:cNvPicPr>
            <a:picLocks noChangeAspect="1"/>
          </p:cNvPicPr>
          <p:nvPr/>
        </p:nvPicPr>
        <p:blipFill>
          <a:blip r:embed="rId3"/>
          <a:stretch>
            <a:fillRect/>
          </a:stretch>
        </p:blipFill>
        <p:spPr>
          <a:xfrm>
            <a:off x="5831562" y="3153013"/>
            <a:ext cx="2967157" cy="2967157"/>
          </a:xfrm>
          <a:prstGeom prst="rect">
            <a:avLst/>
          </a:prstGeom>
        </p:spPr>
      </p:pic>
      <p:pic>
        <p:nvPicPr>
          <p:cNvPr id="8" name="Image 1" descr="preencoded.png"/>
          <p:cNvPicPr>
            <a:picLocks noChangeAspect="1"/>
          </p:cNvPicPr>
          <p:nvPr/>
        </p:nvPicPr>
        <p:blipFill>
          <a:blip r:embed="rId4"/>
          <a:stretch>
            <a:fillRect/>
          </a:stretch>
        </p:blipFill>
        <p:spPr>
          <a:xfrm>
            <a:off x="6829365" y="3845302"/>
            <a:ext cx="207288" cy="259080"/>
          </a:xfrm>
          <a:prstGeom prst="rect">
            <a:avLst/>
          </a:prstGeom>
        </p:spPr>
      </p:pic>
      <p:sp>
        <p:nvSpPr>
          <p:cNvPr id="9" name="Text 5"/>
          <p:cNvSpPr/>
          <p:nvPr/>
        </p:nvSpPr>
        <p:spPr>
          <a:xfrm>
            <a:off x="8798719" y="3296603"/>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Exécution</a:t>
            </a:r>
            <a:endParaRPr lang="en-US" sz="1450" dirty="0"/>
          </a:p>
        </p:txBody>
      </p:sp>
      <p:sp>
        <p:nvSpPr>
          <p:cNvPr id="10" name="Text 6"/>
          <p:cNvSpPr/>
          <p:nvPr/>
        </p:nvSpPr>
        <p:spPr>
          <a:xfrm>
            <a:off x="8798719" y="3615333"/>
            <a:ext cx="5037892" cy="235744"/>
          </a:xfrm>
          <a:prstGeom prst="rect">
            <a:avLst/>
          </a:prstGeom>
          <a:noFill/>
          <a:ln/>
        </p:spPr>
        <p:txBody>
          <a:bodyPr wrap="none" lIns="0" tIns="0" rIns="0" bIns="0" rtlCol="0" anchor="t"/>
          <a:lstStyle/>
          <a:p>
            <a:pPr marL="0" indent="0" algn="l">
              <a:lnSpc>
                <a:spcPts val="1850"/>
              </a:lnSpc>
              <a:buNone/>
            </a:pPr>
            <a:r>
              <a:rPr lang="en-US" sz="1150" dirty="0">
                <a:solidFill>
                  <a:srgbClr val="D6D9D7"/>
                </a:solidFill>
                <a:latin typeface="Inter" pitchFamily="34" charset="0"/>
                <a:ea typeface="Inter" pitchFamily="34" charset="-122"/>
                <a:cs typeface="Inter" pitchFamily="34" charset="-120"/>
              </a:rPr>
              <a:t>L'IA pour l'optimisation et la répétition sans fatigue</a:t>
            </a:r>
            <a:endParaRPr lang="en-US" sz="1150" dirty="0"/>
          </a:p>
        </p:txBody>
      </p:sp>
      <p:pic>
        <p:nvPicPr>
          <p:cNvPr id="11" name="Image 2" descr="preencoded.png"/>
          <p:cNvPicPr>
            <a:picLocks noChangeAspect="1"/>
          </p:cNvPicPr>
          <p:nvPr/>
        </p:nvPicPr>
        <p:blipFill>
          <a:blip r:embed="rId5"/>
          <a:stretch>
            <a:fillRect/>
          </a:stretch>
        </p:blipFill>
        <p:spPr>
          <a:xfrm>
            <a:off x="5831562" y="3153013"/>
            <a:ext cx="2967157" cy="2967157"/>
          </a:xfrm>
          <a:prstGeom prst="rect">
            <a:avLst/>
          </a:prstGeom>
        </p:spPr>
      </p:pic>
      <p:pic>
        <p:nvPicPr>
          <p:cNvPr id="12" name="Image 3" descr="preencoded.png"/>
          <p:cNvPicPr>
            <a:picLocks noChangeAspect="1"/>
          </p:cNvPicPr>
          <p:nvPr/>
        </p:nvPicPr>
        <p:blipFill>
          <a:blip r:embed="rId6"/>
          <a:stretch>
            <a:fillRect/>
          </a:stretch>
        </p:blipFill>
        <p:spPr>
          <a:xfrm>
            <a:off x="7593509" y="3845302"/>
            <a:ext cx="207288" cy="259080"/>
          </a:xfrm>
          <a:prstGeom prst="rect">
            <a:avLst/>
          </a:prstGeom>
        </p:spPr>
      </p:pic>
      <p:sp>
        <p:nvSpPr>
          <p:cNvPr id="13" name="Text 7"/>
          <p:cNvSpPr/>
          <p:nvPr/>
        </p:nvSpPr>
        <p:spPr>
          <a:xfrm>
            <a:off x="9093518" y="4359354"/>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Collaboration</a:t>
            </a:r>
            <a:endParaRPr lang="en-US" sz="1450" dirty="0"/>
          </a:p>
        </p:txBody>
      </p:sp>
      <p:sp>
        <p:nvSpPr>
          <p:cNvPr id="14" name="Text 8"/>
          <p:cNvSpPr/>
          <p:nvPr/>
        </p:nvSpPr>
        <p:spPr>
          <a:xfrm>
            <a:off x="9093518" y="4678085"/>
            <a:ext cx="4743093" cy="235744"/>
          </a:xfrm>
          <a:prstGeom prst="rect">
            <a:avLst/>
          </a:prstGeom>
          <a:noFill/>
          <a:ln/>
        </p:spPr>
        <p:txBody>
          <a:bodyPr wrap="none" lIns="0" tIns="0" rIns="0" bIns="0" rtlCol="0" anchor="t"/>
          <a:lstStyle/>
          <a:p>
            <a:pPr marL="0" indent="0" algn="l">
              <a:lnSpc>
                <a:spcPts val="1850"/>
              </a:lnSpc>
              <a:buNone/>
            </a:pPr>
            <a:r>
              <a:rPr lang="en-US" sz="1150" dirty="0">
                <a:solidFill>
                  <a:srgbClr val="D6D9D7"/>
                </a:solidFill>
                <a:latin typeface="Inter" pitchFamily="34" charset="0"/>
                <a:ea typeface="Inter" pitchFamily="34" charset="-122"/>
                <a:cs typeface="Inter" pitchFamily="34" charset="-120"/>
              </a:rPr>
              <a:t>Symbiose humain-IA créative et productive</a:t>
            </a:r>
            <a:endParaRPr lang="en-US" sz="1150" dirty="0"/>
          </a:p>
        </p:txBody>
      </p:sp>
      <p:pic>
        <p:nvPicPr>
          <p:cNvPr id="15" name="Image 4" descr="preencoded.png"/>
          <p:cNvPicPr>
            <a:picLocks noChangeAspect="1"/>
          </p:cNvPicPr>
          <p:nvPr/>
        </p:nvPicPr>
        <p:blipFill>
          <a:blip r:embed="rId7"/>
          <a:stretch>
            <a:fillRect/>
          </a:stretch>
        </p:blipFill>
        <p:spPr>
          <a:xfrm>
            <a:off x="5831562" y="3153013"/>
            <a:ext cx="2967157" cy="2967157"/>
          </a:xfrm>
          <a:prstGeom prst="rect">
            <a:avLst/>
          </a:prstGeom>
        </p:spPr>
      </p:pic>
      <p:pic>
        <p:nvPicPr>
          <p:cNvPr id="16" name="Image 5" descr="preencoded.png"/>
          <p:cNvPicPr>
            <a:picLocks noChangeAspect="1"/>
          </p:cNvPicPr>
          <p:nvPr/>
        </p:nvPicPr>
        <p:blipFill>
          <a:blip r:embed="rId8"/>
          <a:stretch>
            <a:fillRect/>
          </a:stretch>
        </p:blipFill>
        <p:spPr>
          <a:xfrm>
            <a:off x="7975461" y="4506932"/>
            <a:ext cx="207288" cy="259080"/>
          </a:xfrm>
          <a:prstGeom prst="rect">
            <a:avLst/>
          </a:prstGeom>
        </p:spPr>
      </p:pic>
      <p:sp>
        <p:nvSpPr>
          <p:cNvPr id="17" name="Text 9"/>
          <p:cNvSpPr/>
          <p:nvPr/>
        </p:nvSpPr>
        <p:spPr>
          <a:xfrm>
            <a:off x="8798719" y="5422106"/>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Empathie</a:t>
            </a:r>
            <a:endParaRPr lang="en-US" sz="1450" dirty="0"/>
          </a:p>
        </p:txBody>
      </p:sp>
      <p:sp>
        <p:nvSpPr>
          <p:cNvPr id="18" name="Text 10"/>
          <p:cNvSpPr/>
          <p:nvPr/>
        </p:nvSpPr>
        <p:spPr>
          <a:xfrm>
            <a:off x="8798719" y="5740837"/>
            <a:ext cx="5037892" cy="235744"/>
          </a:xfrm>
          <a:prstGeom prst="rect">
            <a:avLst/>
          </a:prstGeom>
          <a:noFill/>
          <a:ln/>
        </p:spPr>
        <p:txBody>
          <a:bodyPr wrap="none" lIns="0" tIns="0" rIns="0" bIns="0" rtlCol="0" anchor="t"/>
          <a:lstStyle/>
          <a:p>
            <a:pPr marL="0" indent="0" algn="l">
              <a:lnSpc>
                <a:spcPts val="1850"/>
              </a:lnSpc>
              <a:buNone/>
            </a:pPr>
            <a:r>
              <a:rPr lang="en-US" sz="1150" dirty="0">
                <a:solidFill>
                  <a:srgbClr val="D6D9D7"/>
                </a:solidFill>
                <a:latin typeface="Inter" pitchFamily="34" charset="0"/>
                <a:ea typeface="Inter" pitchFamily="34" charset="-122"/>
                <a:cs typeface="Inter" pitchFamily="34" charset="-120"/>
              </a:rPr>
              <a:t>Relations humaines profondes et irremplaçables</a:t>
            </a:r>
            <a:endParaRPr lang="en-US" sz="1150" dirty="0"/>
          </a:p>
        </p:txBody>
      </p:sp>
      <p:pic>
        <p:nvPicPr>
          <p:cNvPr id="19" name="Image 6" descr="preencoded.png"/>
          <p:cNvPicPr>
            <a:picLocks noChangeAspect="1"/>
          </p:cNvPicPr>
          <p:nvPr/>
        </p:nvPicPr>
        <p:blipFill>
          <a:blip r:embed="rId9"/>
          <a:stretch>
            <a:fillRect/>
          </a:stretch>
        </p:blipFill>
        <p:spPr>
          <a:xfrm>
            <a:off x="5831562" y="3153013"/>
            <a:ext cx="2967157" cy="2967157"/>
          </a:xfrm>
          <a:prstGeom prst="rect">
            <a:avLst/>
          </a:prstGeom>
        </p:spPr>
      </p:pic>
      <p:pic>
        <p:nvPicPr>
          <p:cNvPr id="20" name="Image 7" descr="preencoded.png"/>
          <p:cNvPicPr>
            <a:picLocks noChangeAspect="1"/>
          </p:cNvPicPr>
          <p:nvPr/>
        </p:nvPicPr>
        <p:blipFill>
          <a:blip r:embed="rId10"/>
          <a:stretch>
            <a:fillRect/>
          </a:stretch>
        </p:blipFill>
        <p:spPr>
          <a:xfrm>
            <a:off x="7593509" y="5168563"/>
            <a:ext cx="207288" cy="259080"/>
          </a:xfrm>
          <a:prstGeom prst="rect">
            <a:avLst/>
          </a:prstGeom>
        </p:spPr>
      </p:pic>
      <p:sp>
        <p:nvSpPr>
          <p:cNvPr id="21" name="Text 11"/>
          <p:cNvSpPr/>
          <p:nvPr/>
        </p:nvSpPr>
        <p:spPr>
          <a:xfrm>
            <a:off x="3988594" y="5422106"/>
            <a:ext cx="1842968" cy="230386"/>
          </a:xfrm>
          <a:prstGeom prst="rect">
            <a:avLst/>
          </a:prstGeom>
          <a:noFill/>
          <a:ln/>
        </p:spPr>
        <p:txBody>
          <a:bodyPr wrap="none" lIns="0" tIns="0" rIns="0" bIns="0" rtlCol="0" anchor="t"/>
          <a:lstStyle/>
          <a:p>
            <a:pPr marL="0" indent="0" algn="r">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Esthétique</a:t>
            </a:r>
            <a:endParaRPr lang="en-US" sz="1450" dirty="0"/>
          </a:p>
        </p:txBody>
      </p:sp>
      <p:sp>
        <p:nvSpPr>
          <p:cNvPr id="22" name="Text 12"/>
          <p:cNvSpPr/>
          <p:nvPr/>
        </p:nvSpPr>
        <p:spPr>
          <a:xfrm>
            <a:off x="793790" y="5740837"/>
            <a:ext cx="5037773" cy="235744"/>
          </a:xfrm>
          <a:prstGeom prst="rect">
            <a:avLst/>
          </a:prstGeom>
          <a:noFill/>
          <a:ln/>
        </p:spPr>
        <p:txBody>
          <a:bodyPr wrap="none" lIns="0" tIns="0" rIns="0" bIns="0" rtlCol="0" anchor="t"/>
          <a:lstStyle/>
          <a:p>
            <a:pPr marL="0" indent="0" algn="r">
              <a:lnSpc>
                <a:spcPts val="1850"/>
              </a:lnSpc>
              <a:buNone/>
            </a:pPr>
            <a:r>
              <a:rPr lang="en-US" sz="1150" dirty="0">
                <a:solidFill>
                  <a:srgbClr val="D6D9D7"/>
                </a:solidFill>
                <a:latin typeface="Inter" pitchFamily="34" charset="0"/>
                <a:ea typeface="Inter" pitchFamily="34" charset="-122"/>
                <a:cs typeface="Inter" pitchFamily="34" charset="-120"/>
              </a:rPr>
              <a:t>Sens artistique, beauté et appréciation culturelle</a:t>
            </a:r>
            <a:endParaRPr lang="en-US" sz="1150" dirty="0"/>
          </a:p>
        </p:txBody>
      </p:sp>
      <p:pic>
        <p:nvPicPr>
          <p:cNvPr id="23" name="Image 8" descr="preencoded.png"/>
          <p:cNvPicPr>
            <a:picLocks noChangeAspect="1"/>
          </p:cNvPicPr>
          <p:nvPr/>
        </p:nvPicPr>
        <p:blipFill>
          <a:blip r:embed="rId11"/>
          <a:stretch>
            <a:fillRect/>
          </a:stretch>
        </p:blipFill>
        <p:spPr>
          <a:xfrm>
            <a:off x="5831562" y="3153013"/>
            <a:ext cx="2967157" cy="2967157"/>
          </a:xfrm>
          <a:prstGeom prst="rect">
            <a:avLst/>
          </a:prstGeom>
        </p:spPr>
      </p:pic>
      <p:pic>
        <p:nvPicPr>
          <p:cNvPr id="24" name="Image 9" descr="preencoded.png"/>
          <p:cNvPicPr>
            <a:picLocks noChangeAspect="1"/>
          </p:cNvPicPr>
          <p:nvPr/>
        </p:nvPicPr>
        <p:blipFill>
          <a:blip r:embed="rId12"/>
          <a:stretch>
            <a:fillRect/>
          </a:stretch>
        </p:blipFill>
        <p:spPr>
          <a:xfrm>
            <a:off x="6829365" y="5168563"/>
            <a:ext cx="207288" cy="259080"/>
          </a:xfrm>
          <a:prstGeom prst="rect">
            <a:avLst/>
          </a:prstGeom>
        </p:spPr>
      </p:pic>
      <p:sp>
        <p:nvSpPr>
          <p:cNvPr id="25" name="Text 13"/>
          <p:cNvSpPr/>
          <p:nvPr/>
        </p:nvSpPr>
        <p:spPr>
          <a:xfrm>
            <a:off x="3693795" y="4359354"/>
            <a:ext cx="1842968" cy="230386"/>
          </a:xfrm>
          <a:prstGeom prst="rect">
            <a:avLst/>
          </a:prstGeom>
          <a:noFill/>
          <a:ln/>
        </p:spPr>
        <p:txBody>
          <a:bodyPr wrap="none" lIns="0" tIns="0" rIns="0" bIns="0" rtlCol="0" anchor="t"/>
          <a:lstStyle/>
          <a:p>
            <a:pPr marL="0" indent="0" algn="r">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Éthique</a:t>
            </a:r>
            <a:endParaRPr lang="en-US" sz="1450" dirty="0"/>
          </a:p>
        </p:txBody>
      </p:sp>
      <p:sp>
        <p:nvSpPr>
          <p:cNvPr id="26" name="Text 14"/>
          <p:cNvSpPr/>
          <p:nvPr/>
        </p:nvSpPr>
        <p:spPr>
          <a:xfrm>
            <a:off x="793790" y="4678085"/>
            <a:ext cx="4742974" cy="235744"/>
          </a:xfrm>
          <a:prstGeom prst="rect">
            <a:avLst/>
          </a:prstGeom>
          <a:noFill/>
          <a:ln/>
        </p:spPr>
        <p:txBody>
          <a:bodyPr wrap="none" lIns="0" tIns="0" rIns="0" bIns="0" rtlCol="0" anchor="t"/>
          <a:lstStyle/>
          <a:p>
            <a:pPr marL="0" indent="0" algn="r">
              <a:lnSpc>
                <a:spcPts val="1850"/>
              </a:lnSpc>
              <a:buNone/>
            </a:pPr>
            <a:r>
              <a:rPr lang="en-US" sz="1150" dirty="0">
                <a:solidFill>
                  <a:srgbClr val="D6D9D7"/>
                </a:solidFill>
                <a:latin typeface="Inter" pitchFamily="34" charset="0"/>
                <a:ea typeface="Inter" pitchFamily="34" charset="-122"/>
                <a:cs typeface="Inter" pitchFamily="34" charset="-120"/>
              </a:rPr>
              <a:t>Jugement moral, responsabilité et sagesse pratique</a:t>
            </a:r>
            <a:endParaRPr lang="en-US" sz="1150" dirty="0"/>
          </a:p>
        </p:txBody>
      </p:sp>
      <p:pic>
        <p:nvPicPr>
          <p:cNvPr id="27" name="Image 10" descr="preencoded.png"/>
          <p:cNvPicPr>
            <a:picLocks noChangeAspect="1"/>
          </p:cNvPicPr>
          <p:nvPr/>
        </p:nvPicPr>
        <p:blipFill>
          <a:blip r:embed="rId13"/>
          <a:stretch>
            <a:fillRect/>
          </a:stretch>
        </p:blipFill>
        <p:spPr>
          <a:xfrm>
            <a:off x="5831562" y="3153013"/>
            <a:ext cx="2967157" cy="2967157"/>
          </a:xfrm>
          <a:prstGeom prst="rect">
            <a:avLst/>
          </a:prstGeom>
        </p:spPr>
      </p:pic>
      <p:pic>
        <p:nvPicPr>
          <p:cNvPr id="28" name="Image 11" descr="preencoded.png"/>
          <p:cNvPicPr>
            <a:picLocks noChangeAspect="1"/>
          </p:cNvPicPr>
          <p:nvPr/>
        </p:nvPicPr>
        <p:blipFill>
          <a:blip r:embed="rId14"/>
          <a:stretch>
            <a:fillRect/>
          </a:stretch>
        </p:blipFill>
        <p:spPr>
          <a:xfrm>
            <a:off x="6447413" y="4506932"/>
            <a:ext cx="207288" cy="259080"/>
          </a:xfrm>
          <a:prstGeom prst="rect">
            <a:avLst/>
          </a:prstGeom>
        </p:spPr>
      </p:pic>
      <p:sp>
        <p:nvSpPr>
          <p:cNvPr id="29" name="Text 15"/>
          <p:cNvSpPr/>
          <p:nvPr/>
        </p:nvSpPr>
        <p:spPr>
          <a:xfrm>
            <a:off x="1014889" y="6451878"/>
            <a:ext cx="12821722" cy="471488"/>
          </a:xfrm>
          <a:prstGeom prst="rect">
            <a:avLst/>
          </a:prstGeom>
          <a:noFill/>
          <a:ln/>
        </p:spPr>
        <p:txBody>
          <a:bodyPr wrap="square" lIns="0" tIns="0" rIns="0" bIns="0" rtlCol="0" anchor="t"/>
          <a:lstStyle/>
          <a:p>
            <a:pPr marL="0" indent="0" algn="l">
              <a:lnSpc>
                <a:spcPts val="1850"/>
              </a:lnSpc>
              <a:buNone/>
            </a:pPr>
            <a:r>
              <a:rPr lang="en-US" sz="1150" dirty="0">
                <a:solidFill>
                  <a:srgbClr val="D6D9D7"/>
                </a:solidFill>
                <a:latin typeface="Inter" pitchFamily="34" charset="0"/>
                <a:ea typeface="Inter" pitchFamily="34" charset="-122"/>
                <a:cs typeface="Inter" pitchFamily="34" charset="-120"/>
              </a:rPr>
              <a:t>L'IA nous oblige à redéfinir ce qui nous rend </a:t>
            </a:r>
            <a:r>
              <a:rPr lang="en-US" sz="1150" b="1" dirty="0">
                <a:solidFill>
                  <a:srgbClr val="D6D9D7"/>
                </a:solidFill>
                <a:latin typeface="Inter" pitchFamily="34" charset="0"/>
                <a:ea typeface="Inter" pitchFamily="34" charset="-122"/>
                <a:cs typeface="Inter" pitchFamily="34" charset="-120"/>
              </a:rPr>
              <a:t>irremplaçablement humains</a:t>
            </a:r>
            <a:r>
              <a:rPr lang="en-US" sz="1150" dirty="0">
                <a:solidFill>
                  <a:srgbClr val="D6D9D7"/>
                </a:solidFill>
                <a:latin typeface="Inter" pitchFamily="34" charset="0"/>
                <a:ea typeface="Inter" pitchFamily="34" charset="-122"/>
                <a:cs typeface="Inter" pitchFamily="34" charset="-120"/>
              </a:rPr>
              <a:t>. Voilà notre territoire à cultiver avec soin et détermination. Comme l'écrivait Ada Lovelace en 1843 : </a:t>
            </a:r>
            <a:r>
              <a:rPr lang="en-US" sz="1150" i="1" dirty="0">
                <a:solidFill>
                  <a:srgbClr val="D6D9D7"/>
                </a:solidFill>
                <a:latin typeface="Inter" pitchFamily="34" charset="0"/>
                <a:ea typeface="Inter" pitchFamily="34" charset="-122"/>
                <a:cs typeface="Inter" pitchFamily="34" charset="-120"/>
              </a:rPr>
              <a:t>"La Machine n'a pas la prétention de générer quoi que ce soit. Elle peut faire tout ce que nous sommes en mesure de lui ordonner de faire."</a:t>
            </a:r>
            <a:endParaRPr lang="en-US" sz="1150" dirty="0"/>
          </a:p>
        </p:txBody>
      </p:sp>
      <p:sp>
        <p:nvSpPr>
          <p:cNvPr id="30" name="Text 16"/>
          <p:cNvSpPr/>
          <p:nvPr/>
        </p:nvSpPr>
        <p:spPr>
          <a:xfrm>
            <a:off x="1014889" y="7089219"/>
            <a:ext cx="12821722" cy="235744"/>
          </a:xfrm>
          <a:prstGeom prst="rect">
            <a:avLst/>
          </a:prstGeom>
          <a:noFill/>
          <a:ln/>
        </p:spPr>
        <p:txBody>
          <a:bodyPr wrap="none" lIns="0" tIns="0" rIns="0" bIns="0" rtlCol="0" anchor="t"/>
          <a:lstStyle/>
          <a:p>
            <a:pPr marL="0" indent="0" algn="l">
              <a:lnSpc>
                <a:spcPts val="1850"/>
              </a:lnSpc>
              <a:buNone/>
            </a:pPr>
            <a:r>
              <a:rPr lang="en-US" sz="1150" dirty="0">
                <a:solidFill>
                  <a:srgbClr val="D6D9D7"/>
                </a:solidFill>
                <a:latin typeface="Inter" pitchFamily="34" charset="0"/>
                <a:ea typeface="Inter" pitchFamily="34" charset="-122"/>
                <a:cs typeface="Inter" pitchFamily="34" charset="-120"/>
              </a:rPr>
              <a:t>L'avenir n'est ni l'humain seul, ni la machine seule, mais leur </a:t>
            </a:r>
            <a:r>
              <a:rPr lang="en-US" sz="1150" b="1" dirty="0">
                <a:solidFill>
                  <a:srgbClr val="D6D9D7"/>
                </a:solidFill>
                <a:latin typeface="Inter" pitchFamily="34" charset="0"/>
                <a:ea typeface="Inter" pitchFamily="34" charset="-122"/>
                <a:cs typeface="Inter" pitchFamily="34" charset="-120"/>
              </a:rPr>
              <a:t>collaboration symbiotique intelligente</a:t>
            </a:r>
            <a:r>
              <a:rPr lang="en-US" sz="1150" dirty="0">
                <a:solidFill>
                  <a:srgbClr val="D6D9D7"/>
                </a:solidFill>
                <a:latin typeface="Inter" pitchFamily="34" charset="0"/>
                <a:ea typeface="Inter" pitchFamily="34" charset="-122"/>
                <a:cs typeface="Inter" pitchFamily="34" charset="-120"/>
              </a:rPr>
              <a:t>.</a:t>
            </a:r>
            <a:endParaRPr lang="en-US" sz="1150" dirty="0"/>
          </a:p>
        </p:txBody>
      </p:sp>
      <p:sp>
        <p:nvSpPr>
          <p:cNvPr id="31" name="Shape 17"/>
          <p:cNvSpPr/>
          <p:nvPr/>
        </p:nvSpPr>
        <p:spPr>
          <a:xfrm>
            <a:off x="793790" y="6286024"/>
            <a:ext cx="15240" cy="1204793"/>
          </a:xfrm>
          <a:prstGeom prst="rect">
            <a:avLst/>
          </a:prstGeom>
          <a:solidFill>
            <a:srgbClr val="AC9EF5"/>
          </a:solidFill>
          <a:ln/>
        </p:spPr>
        <p:txBody>
          <a:bodyPr/>
          <a:lstStyle/>
          <a:p>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665440"/>
            <a:ext cx="9679424" cy="637937"/>
          </a:xfrm>
          <a:prstGeom prst="rect">
            <a:avLst/>
          </a:prstGeom>
          <a:noFill/>
          <a:ln/>
        </p:spPr>
        <p:txBody>
          <a:bodyPr wrap="none" lIns="0" tIns="0" rIns="0" bIns="0" rtlCol="0" anchor="t"/>
          <a:lstStyle/>
          <a:p>
            <a:pPr marL="0" indent="0" algn="l">
              <a:lnSpc>
                <a:spcPts val="5000"/>
              </a:lnSpc>
              <a:buNone/>
            </a:pPr>
            <a:r>
              <a:rPr lang="en-US" sz="4000" dirty="0">
                <a:solidFill>
                  <a:srgbClr val="F7F7F8"/>
                </a:solidFill>
                <a:latin typeface="DM Sans Medium" pitchFamily="34" charset="0"/>
                <a:ea typeface="DM Sans Medium" pitchFamily="34" charset="-122"/>
                <a:cs typeface="DM Sans Medium" pitchFamily="34" charset="-120"/>
              </a:rPr>
              <a:t>Une Aventure Intellectuelle de 2500 Ans</a:t>
            </a:r>
            <a:endParaRPr lang="en-US" sz="4000" dirty="0"/>
          </a:p>
        </p:txBody>
      </p:sp>
      <p:sp>
        <p:nvSpPr>
          <p:cNvPr id="3" name="Text 1"/>
          <p:cNvSpPr/>
          <p:nvPr/>
        </p:nvSpPr>
        <p:spPr>
          <a:xfrm>
            <a:off x="793790" y="1793200"/>
            <a:ext cx="8845153" cy="2040731"/>
          </a:xfrm>
          <a:prstGeom prst="rect">
            <a:avLst/>
          </a:prstGeom>
          <a:noFill/>
          <a:ln/>
        </p:spPr>
        <p:txBody>
          <a:bodyPr wrap="square" lIns="0" tIns="0" rIns="0" bIns="0" rtlCol="0" anchor="t"/>
          <a:lstStyle/>
          <a:p>
            <a:pPr marL="0" indent="0" algn="l">
              <a:lnSpc>
                <a:spcPts val="3200"/>
              </a:lnSpc>
              <a:buNone/>
            </a:pPr>
            <a:r>
              <a:rPr lang="en-US" sz="2000" dirty="0">
                <a:solidFill>
                  <a:srgbClr val="D6D9D7"/>
                </a:solidFill>
                <a:latin typeface="Inter" pitchFamily="34" charset="0"/>
                <a:ea typeface="Inter" pitchFamily="34" charset="-122"/>
                <a:cs typeface="Inter" pitchFamily="34" charset="-120"/>
              </a:rPr>
              <a:t>L'histoire de l'intelligence artificielle n'est pas simplement celle des ordinateurs modernes. C'est une </a:t>
            </a:r>
            <a:r>
              <a:rPr lang="en-US" sz="2000" b="1" dirty="0">
                <a:solidFill>
                  <a:srgbClr val="D6D9D7"/>
                </a:solidFill>
                <a:latin typeface="Inter" pitchFamily="34" charset="0"/>
                <a:ea typeface="Inter" pitchFamily="34" charset="-122"/>
                <a:cs typeface="Inter" pitchFamily="34" charset="-120"/>
              </a:rPr>
              <a:t>aventure intellectuelle millénaire</a:t>
            </a:r>
            <a:r>
              <a:rPr lang="en-US" sz="2000" dirty="0">
                <a:solidFill>
                  <a:srgbClr val="D6D9D7"/>
                </a:solidFill>
                <a:latin typeface="Inter" pitchFamily="34" charset="0"/>
                <a:ea typeface="Inter" pitchFamily="34" charset="-122"/>
                <a:cs typeface="Inter" pitchFamily="34" charset="-120"/>
              </a:rPr>
              <a:t>, où philosophes, mathématiciens, ingénieurs et entrepreneurs se sont relayés pour donner forme à un rêve audacieux : créer des machines capables de penser.</a:t>
            </a:r>
            <a:endParaRPr lang="en-US" sz="2000" dirty="0"/>
          </a:p>
        </p:txBody>
      </p:sp>
      <p:sp>
        <p:nvSpPr>
          <p:cNvPr id="4" name="Text 2"/>
          <p:cNvSpPr/>
          <p:nvPr/>
        </p:nvSpPr>
        <p:spPr>
          <a:xfrm>
            <a:off x="793790" y="4017645"/>
            <a:ext cx="8845153" cy="1632585"/>
          </a:xfrm>
          <a:prstGeom prst="rect">
            <a:avLst/>
          </a:prstGeom>
          <a:noFill/>
          <a:ln/>
        </p:spPr>
        <p:txBody>
          <a:bodyPr wrap="square" lIns="0" tIns="0" rIns="0" bIns="0" rtlCol="0" anchor="t"/>
          <a:lstStyle/>
          <a:p>
            <a:pPr marL="0" indent="0" algn="l">
              <a:lnSpc>
                <a:spcPts val="3200"/>
              </a:lnSpc>
              <a:buNone/>
            </a:pPr>
            <a:r>
              <a:rPr lang="en-US" sz="2000" dirty="0">
                <a:solidFill>
                  <a:srgbClr val="D6D9D7"/>
                </a:solidFill>
                <a:latin typeface="Inter" pitchFamily="34" charset="0"/>
                <a:ea typeface="Inter" pitchFamily="34" charset="-122"/>
                <a:cs typeface="Inter" pitchFamily="34" charset="-120"/>
              </a:rPr>
              <a:t>En tant qu'ancien manager industriel, je ne peux m'empêcher de lier cette odyssée à ma propre vision : celle des </a:t>
            </a:r>
            <a:r>
              <a:rPr lang="en-US" sz="2000" b="1" dirty="0">
                <a:solidFill>
                  <a:srgbClr val="D6D9D7"/>
                </a:solidFill>
                <a:latin typeface="Inter" pitchFamily="34" charset="0"/>
                <a:ea typeface="Inter" pitchFamily="34" charset="-122"/>
                <a:cs typeface="Inter" pitchFamily="34" charset="-120"/>
              </a:rPr>
              <a:t>cycles d'innovation</a:t>
            </a:r>
            <a:r>
              <a:rPr lang="en-US" sz="2000" dirty="0">
                <a:solidFill>
                  <a:srgbClr val="D6D9D7"/>
                </a:solidFill>
                <a:latin typeface="Inter" pitchFamily="34" charset="0"/>
                <a:ea typeface="Inter" pitchFamily="34" charset="-122"/>
                <a:cs typeface="Inter" pitchFamily="34" charset="-120"/>
              </a:rPr>
              <a:t> qui se sont succédés dans les usines, transformant progressivement notre façon de produire, d'organiser et de créer de la valeur.</a:t>
            </a:r>
            <a:endParaRPr lang="en-US" sz="2000" dirty="0"/>
          </a:p>
        </p:txBody>
      </p:sp>
      <p:sp>
        <p:nvSpPr>
          <p:cNvPr id="5" name="Text 3"/>
          <p:cNvSpPr/>
          <p:nvPr/>
        </p:nvSpPr>
        <p:spPr>
          <a:xfrm>
            <a:off x="793790" y="5833943"/>
            <a:ext cx="8845153" cy="1224439"/>
          </a:xfrm>
          <a:prstGeom prst="rect">
            <a:avLst/>
          </a:prstGeom>
          <a:noFill/>
          <a:ln/>
        </p:spPr>
        <p:txBody>
          <a:bodyPr wrap="square" lIns="0" tIns="0" rIns="0" bIns="0" rtlCol="0" anchor="t"/>
          <a:lstStyle/>
          <a:p>
            <a:pPr marL="0" indent="0" algn="l">
              <a:lnSpc>
                <a:spcPts val="3200"/>
              </a:lnSpc>
              <a:buNone/>
            </a:pPr>
            <a:r>
              <a:rPr lang="en-US" sz="2000" dirty="0">
                <a:solidFill>
                  <a:srgbClr val="D6D9D7"/>
                </a:solidFill>
                <a:latin typeface="Inter" pitchFamily="34" charset="0"/>
                <a:ea typeface="Inter" pitchFamily="34" charset="-122"/>
                <a:cs typeface="Inter" pitchFamily="34" charset="-120"/>
              </a:rPr>
              <a:t>Cette présentation retrace </a:t>
            </a:r>
            <a:r>
              <a:rPr lang="en-US" sz="2000" b="1" dirty="0">
                <a:solidFill>
                  <a:srgbClr val="D6D9D7"/>
                </a:solidFill>
                <a:latin typeface="Inter" pitchFamily="34" charset="0"/>
                <a:ea typeface="Inter" pitchFamily="34" charset="-122"/>
                <a:cs typeface="Inter" pitchFamily="34" charset="-120"/>
              </a:rPr>
              <a:t>18 moments clés</a:t>
            </a:r>
            <a:r>
              <a:rPr lang="en-US" sz="2000" dirty="0">
                <a:solidFill>
                  <a:srgbClr val="D6D9D7"/>
                </a:solidFill>
                <a:latin typeface="Inter" pitchFamily="34" charset="0"/>
                <a:ea typeface="Inter" pitchFamily="34" charset="-122"/>
                <a:cs typeface="Inter" pitchFamily="34" charset="-120"/>
              </a:rPr>
              <a:t> qui ont marqué cette évolution fascinante, des premières formalisations logiques aux défis contemporains de l'IA générative.</a:t>
            </a:r>
            <a:endParaRPr lang="en-US" sz="2000" dirty="0"/>
          </a:p>
        </p:txBody>
      </p:sp>
      <p:pic>
        <p:nvPicPr>
          <p:cNvPr id="6" name="Image 0" descr="preencoded.png"/>
          <p:cNvPicPr>
            <a:picLocks noChangeAspect="1"/>
          </p:cNvPicPr>
          <p:nvPr/>
        </p:nvPicPr>
        <p:blipFill>
          <a:blip r:embed="rId3"/>
          <a:stretch>
            <a:fillRect/>
          </a:stretch>
        </p:blipFill>
        <p:spPr>
          <a:xfrm>
            <a:off x="10144482" y="1839039"/>
            <a:ext cx="3323392" cy="4985028"/>
          </a:xfrm>
          <a:prstGeom prst="rect">
            <a:avLst/>
          </a:prstGeom>
        </p:spPr>
      </p:pic>
      <p:sp>
        <p:nvSpPr>
          <p:cNvPr id="7" name="Text 4"/>
          <p:cNvSpPr/>
          <p:nvPr/>
        </p:nvSpPr>
        <p:spPr>
          <a:xfrm>
            <a:off x="10144482" y="7053620"/>
            <a:ext cx="3699629" cy="326708"/>
          </a:xfrm>
          <a:prstGeom prst="rect">
            <a:avLst/>
          </a:prstGeom>
          <a:noFill/>
          <a:ln/>
        </p:spPr>
        <p:txBody>
          <a:bodyPr wrap="none" lIns="0" tIns="0" rIns="0" bIns="0" rtlCol="0" anchor="t"/>
          <a:lstStyle/>
          <a:p>
            <a:pPr marL="0" indent="0" algn="l">
              <a:lnSpc>
                <a:spcPts val="2550"/>
              </a:lnSpc>
              <a:buNone/>
            </a:pP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075" y="625197"/>
            <a:ext cx="10899458" cy="672703"/>
          </a:xfrm>
          <a:prstGeom prst="rect">
            <a:avLst/>
          </a:prstGeom>
          <a:noFill/>
          <a:ln/>
        </p:spPr>
        <p:txBody>
          <a:bodyPr wrap="none" lIns="0" tIns="0" rIns="0" bIns="0" rtlCol="0" anchor="t"/>
          <a:lstStyle/>
          <a:p>
            <a:pPr marL="0" indent="0" algn="l">
              <a:lnSpc>
                <a:spcPts val="5250"/>
              </a:lnSpc>
              <a:buNone/>
            </a:pPr>
            <a:r>
              <a:rPr lang="en-US" sz="4200" dirty="0">
                <a:solidFill>
                  <a:srgbClr val="F7F7F8"/>
                </a:solidFill>
                <a:latin typeface="DM Sans Medium" pitchFamily="34" charset="0"/>
                <a:ea typeface="DM Sans Medium" pitchFamily="34" charset="-122"/>
                <a:cs typeface="DM Sans Medium" pitchFamily="34" charset="-120"/>
              </a:rPr>
              <a:t>Aristote : Le Premier Ingénieur de la Pensée</a:t>
            </a:r>
            <a:endParaRPr lang="en-US" sz="4200" dirty="0"/>
          </a:p>
        </p:txBody>
      </p:sp>
      <p:sp>
        <p:nvSpPr>
          <p:cNvPr id="3" name="Text 1"/>
          <p:cNvSpPr/>
          <p:nvPr/>
        </p:nvSpPr>
        <p:spPr>
          <a:xfrm>
            <a:off x="793075" y="1620798"/>
            <a:ext cx="2691051" cy="336352"/>
          </a:xfrm>
          <a:prstGeom prst="rect">
            <a:avLst/>
          </a:prstGeom>
          <a:noFill/>
          <a:ln/>
        </p:spPr>
        <p:txBody>
          <a:bodyPr wrap="none" lIns="0" tIns="0" rIns="0" bIns="0" rtlCol="0" anchor="t"/>
          <a:lstStyle/>
          <a:p>
            <a:pPr marL="0" indent="0" algn="l">
              <a:lnSpc>
                <a:spcPts val="2600"/>
              </a:lnSpc>
              <a:buNone/>
            </a:pPr>
            <a:r>
              <a:rPr lang="en-US" sz="2100" dirty="0">
                <a:solidFill>
                  <a:srgbClr val="F7F7F8"/>
                </a:solidFill>
                <a:latin typeface="DM Sans Medium" pitchFamily="34" charset="0"/>
                <a:ea typeface="DM Sans Medium" pitchFamily="34" charset="-122"/>
                <a:cs typeface="DM Sans Medium" pitchFamily="34" charset="-120"/>
              </a:rPr>
              <a:t>384 av. J.-C.</a:t>
            </a:r>
            <a:endParaRPr lang="en-US" sz="2100" dirty="0"/>
          </a:p>
        </p:txBody>
      </p:sp>
      <p:sp>
        <p:nvSpPr>
          <p:cNvPr id="4" name="Shape 2"/>
          <p:cNvSpPr/>
          <p:nvPr/>
        </p:nvSpPr>
        <p:spPr>
          <a:xfrm>
            <a:off x="793075" y="2280047"/>
            <a:ext cx="4204573" cy="3478649"/>
          </a:xfrm>
          <a:prstGeom prst="roundRect">
            <a:avLst>
              <a:gd name="adj" fmla="val 928"/>
            </a:avLst>
          </a:prstGeom>
          <a:solidFill>
            <a:srgbClr val="4C5052"/>
          </a:solidFill>
          <a:ln/>
        </p:spPr>
        <p:txBody>
          <a:bodyPr/>
          <a:lstStyle/>
          <a:p>
            <a:endParaRPr lang="fr-FR"/>
          </a:p>
        </p:txBody>
      </p:sp>
      <p:sp>
        <p:nvSpPr>
          <p:cNvPr id="5" name="Shape 3"/>
          <p:cNvSpPr/>
          <p:nvPr/>
        </p:nvSpPr>
        <p:spPr>
          <a:xfrm>
            <a:off x="1008340" y="2495312"/>
            <a:ext cx="645795" cy="645795"/>
          </a:xfrm>
          <a:prstGeom prst="roundRect">
            <a:avLst>
              <a:gd name="adj" fmla="val 14157876"/>
            </a:avLst>
          </a:prstGeom>
          <a:solidFill>
            <a:srgbClr val="AC9EF5"/>
          </a:solidFill>
          <a:ln/>
        </p:spPr>
        <p:txBody>
          <a:bodyPr/>
          <a:lstStyle/>
          <a:p>
            <a:endParaRPr lang="fr-FR"/>
          </a:p>
        </p:txBody>
      </p:sp>
      <p:pic>
        <p:nvPicPr>
          <p:cNvPr id="6" name="Image 0" descr="preencoded.png"/>
          <p:cNvPicPr>
            <a:picLocks noChangeAspect="1"/>
          </p:cNvPicPr>
          <p:nvPr/>
        </p:nvPicPr>
        <p:blipFill>
          <a:blip r:embed="rId3"/>
          <a:stretch>
            <a:fillRect/>
          </a:stretch>
        </p:blipFill>
        <p:spPr>
          <a:xfrm>
            <a:off x="1185863" y="2636520"/>
            <a:ext cx="290632" cy="363260"/>
          </a:xfrm>
          <a:prstGeom prst="rect">
            <a:avLst/>
          </a:prstGeom>
        </p:spPr>
      </p:pic>
      <p:sp>
        <p:nvSpPr>
          <p:cNvPr id="7" name="Text 4"/>
          <p:cNvSpPr/>
          <p:nvPr/>
        </p:nvSpPr>
        <p:spPr>
          <a:xfrm>
            <a:off x="1008340" y="3356372"/>
            <a:ext cx="2691051" cy="336352"/>
          </a:xfrm>
          <a:prstGeom prst="rect">
            <a:avLst/>
          </a:prstGeom>
          <a:noFill/>
          <a:ln/>
        </p:spPr>
        <p:txBody>
          <a:bodyPr wrap="none" lIns="0" tIns="0" rIns="0" bIns="0" rtlCol="0" anchor="t"/>
          <a:lstStyle/>
          <a:p>
            <a:pPr marL="0" indent="0" algn="l">
              <a:lnSpc>
                <a:spcPts val="2600"/>
              </a:lnSpc>
              <a:buNone/>
            </a:pPr>
            <a:r>
              <a:rPr lang="en-US" sz="2100" dirty="0">
                <a:solidFill>
                  <a:srgbClr val="D6D9D7"/>
                </a:solidFill>
                <a:latin typeface="DM Sans Medium" pitchFamily="34" charset="0"/>
                <a:ea typeface="DM Sans Medium" pitchFamily="34" charset="-122"/>
                <a:cs typeface="DM Sans Medium" pitchFamily="34" charset="-120"/>
              </a:rPr>
              <a:t>Les Syllogismes</a:t>
            </a:r>
            <a:endParaRPr lang="en-US" sz="2100" dirty="0"/>
          </a:p>
        </p:txBody>
      </p:sp>
      <p:sp>
        <p:nvSpPr>
          <p:cNvPr id="8" name="Text 5"/>
          <p:cNvSpPr/>
          <p:nvPr/>
        </p:nvSpPr>
        <p:spPr>
          <a:xfrm>
            <a:off x="1008340" y="3821787"/>
            <a:ext cx="3774043" cy="1721644"/>
          </a:xfrm>
          <a:prstGeom prst="rect">
            <a:avLst/>
          </a:prstGeom>
          <a:noFill/>
          <a:ln/>
        </p:spPr>
        <p:txBody>
          <a:bodyPr wrap="square" lIns="0" tIns="0" rIns="0" bIns="0" rtlCol="0" anchor="t"/>
          <a:lstStyle/>
          <a:p>
            <a:pPr marL="0" indent="0" algn="l">
              <a:lnSpc>
                <a:spcPts val="2700"/>
              </a:lnSpc>
              <a:buNone/>
            </a:pPr>
            <a:r>
              <a:rPr lang="en-US" sz="1650" dirty="0">
                <a:solidFill>
                  <a:srgbClr val="D6D9D7"/>
                </a:solidFill>
                <a:latin typeface="Inter" pitchFamily="34" charset="0"/>
                <a:ea typeface="Inter" pitchFamily="34" charset="-122"/>
                <a:cs typeface="Inter" pitchFamily="34" charset="-120"/>
              </a:rPr>
              <a:t>Aristote invente les syllogismes : "Si A entraîne B, et B entraîne C, alors A entraîne C." Première </a:t>
            </a:r>
            <a:r>
              <a:rPr lang="en-US" sz="1650" b="1" dirty="0">
                <a:solidFill>
                  <a:srgbClr val="D6D9D7"/>
                </a:solidFill>
                <a:latin typeface="Inter" pitchFamily="34" charset="0"/>
                <a:ea typeface="Inter" pitchFamily="34" charset="-122"/>
                <a:cs typeface="Inter" pitchFamily="34" charset="-120"/>
              </a:rPr>
              <a:t>"norme ISO"</a:t>
            </a:r>
            <a:r>
              <a:rPr lang="en-US" sz="1650" dirty="0">
                <a:solidFill>
                  <a:srgbClr val="D6D9D7"/>
                </a:solidFill>
                <a:latin typeface="Inter" pitchFamily="34" charset="0"/>
                <a:ea typeface="Inter" pitchFamily="34" charset="-122"/>
                <a:cs typeface="Inter" pitchFamily="34" charset="-120"/>
              </a:rPr>
              <a:t> de la pensée rationnelle, fondement de toute logique formelle.</a:t>
            </a:r>
            <a:endParaRPr lang="en-US" sz="1650" dirty="0"/>
          </a:p>
        </p:txBody>
      </p:sp>
      <p:sp>
        <p:nvSpPr>
          <p:cNvPr id="9" name="Shape 6"/>
          <p:cNvSpPr/>
          <p:nvPr/>
        </p:nvSpPr>
        <p:spPr>
          <a:xfrm>
            <a:off x="5212913" y="2280047"/>
            <a:ext cx="4204573" cy="3478649"/>
          </a:xfrm>
          <a:prstGeom prst="roundRect">
            <a:avLst>
              <a:gd name="adj" fmla="val 928"/>
            </a:avLst>
          </a:prstGeom>
          <a:solidFill>
            <a:srgbClr val="4C5052"/>
          </a:solidFill>
          <a:ln/>
        </p:spPr>
        <p:txBody>
          <a:bodyPr/>
          <a:lstStyle/>
          <a:p>
            <a:endParaRPr lang="fr-FR"/>
          </a:p>
        </p:txBody>
      </p:sp>
      <p:sp>
        <p:nvSpPr>
          <p:cNvPr id="10" name="Shape 7"/>
          <p:cNvSpPr/>
          <p:nvPr/>
        </p:nvSpPr>
        <p:spPr>
          <a:xfrm>
            <a:off x="5428178" y="2495312"/>
            <a:ext cx="645795" cy="645795"/>
          </a:xfrm>
          <a:prstGeom prst="roundRect">
            <a:avLst>
              <a:gd name="adj" fmla="val 14157876"/>
            </a:avLst>
          </a:prstGeom>
          <a:solidFill>
            <a:srgbClr val="AC9EF5"/>
          </a:solidFill>
          <a:ln/>
        </p:spPr>
        <p:txBody>
          <a:bodyPr/>
          <a:lstStyle/>
          <a:p>
            <a:endParaRPr lang="fr-FR"/>
          </a:p>
        </p:txBody>
      </p:sp>
      <p:pic>
        <p:nvPicPr>
          <p:cNvPr id="11" name="Image 1" descr="preencoded.png"/>
          <p:cNvPicPr>
            <a:picLocks noChangeAspect="1"/>
          </p:cNvPicPr>
          <p:nvPr/>
        </p:nvPicPr>
        <p:blipFill>
          <a:blip r:embed="rId4"/>
          <a:stretch>
            <a:fillRect/>
          </a:stretch>
        </p:blipFill>
        <p:spPr>
          <a:xfrm>
            <a:off x="5605701" y="2636520"/>
            <a:ext cx="290632" cy="363260"/>
          </a:xfrm>
          <a:prstGeom prst="rect">
            <a:avLst/>
          </a:prstGeom>
        </p:spPr>
      </p:pic>
      <p:sp>
        <p:nvSpPr>
          <p:cNvPr id="12" name="Text 8"/>
          <p:cNvSpPr/>
          <p:nvPr/>
        </p:nvSpPr>
        <p:spPr>
          <a:xfrm>
            <a:off x="5428178" y="3356372"/>
            <a:ext cx="2691051" cy="336352"/>
          </a:xfrm>
          <a:prstGeom prst="rect">
            <a:avLst/>
          </a:prstGeom>
          <a:noFill/>
          <a:ln/>
        </p:spPr>
        <p:txBody>
          <a:bodyPr wrap="none" lIns="0" tIns="0" rIns="0" bIns="0" rtlCol="0" anchor="t"/>
          <a:lstStyle/>
          <a:p>
            <a:pPr marL="0" indent="0" algn="l">
              <a:lnSpc>
                <a:spcPts val="2600"/>
              </a:lnSpc>
              <a:buNone/>
            </a:pPr>
            <a:r>
              <a:rPr lang="en-US" sz="2100" dirty="0">
                <a:solidFill>
                  <a:srgbClr val="D6D9D7"/>
                </a:solidFill>
                <a:latin typeface="DM Sans Medium" pitchFamily="34" charset="0"/>
                <a:ea typeface="DM Sans Medium" pitchFamily="34" charset="-122"/>
                <a:cs typeface="DM Sans Medium" pitchFamily="34" charset="-120"/>
              </a:rPr>
              <a:t>L'Organon</a:t>
            </a:r>
            <a:endParaRPr lang="en-US" sz="2100" dirty="0"/>
          </a:p>
        </p:txBody>
      </p:sp>
      <p:sp>
        <p:nvSpPr>
          <p:cNvPr id="13" name="Text 9"/>
          <p:cNvSpPr/>
          <p:nvPr/>
        </p:nvSpPr>
        <p:spPr>
          <a:xfrm>
            <a:off x="5428178" y="3821787"/>
            <a:ext cx="3774043" cy="1721644"/>
          </a:xfrm>
          <a:prstGeom prst="rect">
            <a:avLst/>
          </a:prstGeom>
          <a:noFill/>
          <a:ln/>
        </p:spPr>
        <p:txBody>
          <a:bodyPr wrap="square" lIns="0" tIns="0" rIns="0" bIns="0" rtlCol="0" anchor="t"/>
          <a:lstStyle/>
          <a:p>
            <a:pPr marL="0" indent="0" algn="l">
              <a:lnSpc>
                <a:spcPts val="2700"/>
              </a:lnSpc>
              <a:buNone/>
            </a:pPr>
            <a:r>
              <a:rPr lang="en-US" sz="1650" dirty="0">
                <a:solidFill>
                  <a:srgbClr val="D6D9D7"/>
                </a:solidFill>
                <a:latin typeface="Inter" pitchFamily="34" charset="0"/>
                <a:ea typeface="Inter" pitchFamily="34" charset="-122"/>
                <a:cs typeface="Inter" pitchFamily="34" charset="-120"/>
              </a:rPr>
              <a:t>Aristote voyait la logique comme un </a:t>
            </a:r>
            <a:r>
              <a:rPr lang="en-US" sz="1650" b="1" dirty="0">
                <a:solidFill>
                  <a:srgbClr val="D6D9D7"/>
                </a:solidFill>
                <a:latin typeface="Inter" pitchFamily="34" charset="0"/>
                <a:ea typeface="Inter" pitchFamily="34" charset="-122"/>
                <a:cs typeface="Inter" pitchFamily="34" charset="-120"/>
              </a:rPr>
              <a:t>"organon"</a:t>
            </a:r>
            <a:r>
              <a:rPr lang="en-US" sz="1650" dirty="0">
                <a:solidFill>
                  <a:srgbClr val="D6D9D7"/>
                </a:solidFill>
                <a:latin typeface="Inter" pitchFamily="34" charset="0"/>
                <a:ea typeface="Inter" pitchFamily="34" charset="-122"/>
                <a:cs typeface="Inter" pitchFamily="34" charset="-120"/>
              </a:rPr>
              <a:t>, un outil universel pour structurer et vérifier la validité d'un raisonnement. Méthode révolutionnaire pour son époque.</a:t>
            </a:r>
            <a:endParaRPr lang="en-US" sz="1650" dirty="0"/>
          </a:p>
        </p:txBody>
      </p:sp>
      <p:sp>
        <p:nvSpPr>
          <p:cNvPr id="14" name="Shape 10"/>
          <p:cNvSpPr/>
          <p:nvPr/>
        </p:nvSpPr>
        <p:spPr>
          <a:xfrm>
            <a:off x="9632752" y="2280047"/>
            <a:ext cx="4204573" cy="3478649"/>
          </a:xfrm>
          <a:prstGeom prst="roundRect">
            <a:avLst>
              <a:gd name="adj" fmla="val 928"/>
            </a:avLst>
          </a:prstGeom>
          <a:solidFill>
            <a:srgbClr val="4C5052"/>
          </a:solidFill>
          <a:ln/>
        </p:spPr>
        <p:txBody>
          <a:bodyPr/>
          <a:lstStyle/>
          <a:p>
            <a:endParaRPr lang="fr-FR"/>
          </a:p>
        </p:txBody>
      </p:sp>
      <p:sp>
        <p:nvSpPr>
          <p:cNvPr id="15" name="Shape 11"/>
          <p:cNvSpPr/>
          <p:nvPr/>
        </p:nvSpPr>
        <p:spPr>
          <a:xfrm>
            <a:off x="9848017" y="2495312"/>
            <a:ext cx="645795" cy="645795"/>
          </a:xfrm>
          <a:prstGeom prst="roundRect">
            <a:avLst>
              <a:gd name="adj" fmla="val 14157876"/>
            </a:avLst>
          </a:prstGeom>
          <a:solidFill>
            <a:srgbClr val="AC9EF5"/>
          </a:solidFill>
          <a:ln/>
        </p:spPr>
        <p:txBody>
          <a:bodyPr/>
          <a:lstStyle/>
          <a:p>
            <a:endParaRPr lang="fr-FR"/>
          </a:p>
        </p:txBody>
      </p:sp>
      <p:pic>
        <p:nvPicPr>
          <p:cNvPr id="16" name="Image 2" descr="preencoded.png"/>
          <p:cNvPicPr>
            <a:picLocks noChangeAspect="1"/>
          </p:cNvPicPr>
          <p:nvPr/>
        </p:nvPicPr>
        <p:blipFill>
          <a:blip r:embed="rId5"/>
          <a:stretch>
            <a:fillRect/>
          </a:stretch>
        </p:blipFill>
        <p:spPr>
          <a:xfrm>
            <a:off x="10025539" y="2636520"/>
            <a:ext cx="290632" cy="363260"/>
          </a:xfrm>
          <a:prstGeom prst="rect">
            <a:avLst/>
          </a:prstGeom>
        </p:spPr>
      </p:pic>
      <p:sp>
        <p:nvSpPr>
          <p:cNvPr id="17" name="Text 12"/>
          <p:cNvSpPr/>
          <p:nvPr/>
        </p:nvSpPr>
        <p:spPr>
          <a:xfrm>
            <a:off x="9848017" y="3356372"/>
            <a:ext cx="2691051" cy="336352"/>
          </a:xfrm>
          <a:prstGeom prst="rect">
            <a:avLst/>
          </a:prstGeom>
          <a:noFill/>
          <a:ln/>
        </p:spPr>
        <p:txBody>
          <a:bodyPr wrap="none" lIns="0" tIns="0" rIns="0" bIns="0" rtlCol="0" anchor="t"/>
          <a:lstStyle/>
          <a:p>
            <a:pPr marL="0" indent="0" algn="l">
              <a:lnSpc>
                <a:spcPts val="2600"/>
              </a:lnSpc>
              <a:buNone/>
            </a:pPr>
            <a:r>
              <a:rPr lang="en-US" sz="2100" dirty="0">
                <a:solidFill>
                  <a:srgbClr val="D6D9D7"/>
                </a:solidFill>
                <a:latin typeface="DM Sans Medium" pitchFamily="34" charset="0"/>
                <a:ea typeface="DM Sans Medium" pitchFamily="34" charset="-122"/>
                <a:cs typeface="DM Sans Medium" pitchFamily="34" charset="-120"/>
              </a:rPr>
              <a:t>Impact Industriel</a:t>
            </a:r>
            <a:endParaRPr lang="en-US" sz="2100" dirty="0"/>
          </a:p>
        </p:txBody>
      </p:sp>
      <p:sp>
        <p:nvSpPr>
          <p:cNvPr id="18" name="Text 13"/>
          <p:cNvSpPr/>
          <p:nvPr/>
        </p:nvSpPr>
        <p:spPr>
          <a:xfrm>
            <a:off x="9848017" y="3821787"/>
            <a:ext cx="3774043" cy="1721644"/>
          </a:xfrm>
          <a:prstGeom prst="rect">
            <a:avLst/>
          </a:prstGeom>
          <a:noFill/>
          <a:ln/>
        </p:spPr>
        <p:txBody>
          <a:bodyPr wrap="square" lIns="0" tIns="0" rIns="0" bIns="0" rtlCol="0" anchor="t"/>
          <a:lstStyle/>
          <a:p>
            <a:pPr marL="0" indent="0" algn="l">
              <a:lnSpc>
                <a:spcPts val="2700"/>
              </a:lnSpc>
              <a:buNone/>
            </a:pPr>
            <a:r>
              <a:rPr lang="en-US" sz="1650" dirty="0">
                <a:solidFill>
                  <a:srgbClr val="D6D9D7"/>
                </a:solidFill>
                <a:latin typeface="Inter" pitchFamily="34" charset="0"/>
                <a:ea typeface="Inter" pitchFamily="34" charset="-122"/>
                <a:cs typeface="Inter" pitchFamily="34" charset="-120"/>
              </a:rPr>
              <a:t>Chaque algorithme industriel, chaque système de contrôle qualité descend directement du syllogisme aristotélicien. La logique formelle est au cœur de l'automatisation.</a:t>
            </a:r>
            <a:endParaRPr lang="en-US" sz="1650" dirty="0"/>
          </a:p>
        </p:txBody>
      </p:sp>
      <p:sp>
        <p:nvSpPr>
          <p:cNvPr id="19" name="Shape 14"/>
          <p:cNvSpPr/>
          <p:nvPr/>
        </p:nvSpPr>
        <p:spPr>
          <a:xfrm>
            <a:off x="793075" y="6000869"/>
            <a:ext cx="13044249" cy="1603415"/>
          </a:xfrm>
          <a:prstGeom prst="roundRect">
            <a:avLst>
              <a:gd name="adj" fmla="val 2014"/>
            </a:avLst>
          </a:prstGeom>
          <a:solidFill>
            <a:srgbClr val="110745"/>
          </a:solidFill>
          <a:ln/>
        </p:spPr>
        <p:txBody>
          <a:bodyPr/>
          <a:lstStyle/>
          <a:p>
            <a:endParaRPr lang="fr-FR"/>
          </a:p>
        </p:txBody>
      </p:sp>
      <p:pic>
        <p:nvPicPr>
          <p:cNvPr id="20" name="Image 3" descr="preencoded.png"/>
          <p:cNvPicPr>
            <a:picLocks noChangeAspect="1"/>
          </p:cNvPicPr>
          <p:nvPr/>
        </p:nvPicPr>
        <p:blipFill>
          <a:blip r:embed="rId6"/>
          <a:stretch>
            <a:fillRect/>
          </a:stretch>
        </p:blipFill>
        <p:spPr>
          <a:xfrm>
            <a:off x="1008340" y="6325433"/>
            <a:ext cx="269081" cy="215265"/>
          </a:xfrm>
          <a:prstGeom prst="rect">
            <a:avLst/>
          </a:prstGeom>
        </p:spPr>
      </p:pic>
      <p:sp>
        <p:nvSpPr>
          <p:cNvPr id="21" name="Text 15"/>
          <p:cNvSpPr/>
          <p:nvPr/>
        </p:nvSpPr>
        <p:spPr>
          <a:xfrm>
            <a:off x="1492687" y="6269950"/>
            <a:ext cx="12129373" cy="1032986"/>
          </a:xfrm>
          <a:prstGeom prst="rect">
            <a:avLst/>
          </a:prstGeom>
          <a:noFill/>
          <a:ln/>
        </p:spPr>
        <p:txBody>
          <a:bodyPr wrap="square" lIns="0" tIns="0" rIns="0" bIns="0" rtlCol="0" anchor="t"/>
          <a:lstStyle/>
          <a:p>
            <a:pPr marL="0" indent="0" algn="l">
              <a:lnSpc>
                <a:spcPts val="2700"/>
              </a:lnSpc>
              <a:buNone/>
            </a:pPr>
            <a:r>
              <a:rPr lang="en-US" sz="1650" b="1" dirty="0">
                <a:solidFill>
                  <a:srgbClr val="FFFFFF"/>
                </a:solidFill>
                <a:latin typeface="Inter" pitchFamily="34" charset="0"/>
                <a:ea typeface="Inter" pitchFamily="34" charset="-122"/>
                <a:cs typeface="Inter" pitchFamily="34" charset="-120"/>
              </a:rPr>
              <a:t>Anecdote révélatrice :</a:t>
            </a:r>
            <a:r>
              <a:rPr lang="en-US" sz="1650" dirty="0">
                <a:solidFill>
                  <a:srgbClr val="FFFFFF"/>
                </a:solidFill>
                <a:latin typeface="Inter" pitchFamily="34" charset="0"/>
                <a:ea typeface="Inter" pitchFamily="34" charset="-122"/>
                <a:cs typeface="Inter" pitchFamily="34" charset="-120"/>
              </a:rPr>
              <a:t> Aristote affirmait que "les hommes ont plus de dents que les femmes" — une erreur qu'il n'a jamais pris la peine de vérifier ! Cette leçon reste d'actualité dans l'IA moderne : </a:t>
            </a:r>
            <a:r>
              <a:rPr lang="en-US" sz="1650" i="1" dirty="0">
                <a:solidFill>
                  <a:srgbClr val="FFFFFF"/>
                </a:solidFill>
                <a:latin typeface="Inter" pitchFamily="34" charset="0"/>
                <a:ea typeface="Inter" pitchFamily="34" charset="-122"/>
                <a:cs typeface="Inter" pitchFamily="34" charset="-120"/>
              </a:rPr>
              <a:t>"Garbage in, garbage out"</a:t>
            </a:r>
            <a:r>
              <a:rPr lang="en-US" sz="1650" dirty="0">
                <a:solidFill>
                  <a:srgbClr val="FFFFFF"/>
                </a:solidFill>
                <a:latin typeface="Inter" pitchFamily="34" charset="0"/>
                <a:ea typeface="Inter" pitchFamily="34" charset="-122"/>
                <a:cs typeface="Inter" pitchFamily="34" charset="-120"/>
              </a:rPr>
              <a:t>. Sans données fiables, aucun algorithme ne peut produire des résultats valides.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35568"/>
            <a:ext cx="9620369" cy="531614"/>
          </a:xfrm>
          <a:prstGeom prst="rect">
            <a:avLst/>
          </a:prstGeom>
          <a:noFill/>
          <a:ln/>
        </p:spPr>
        <p:txBody>
          <a:bodyPr wrap="none" lIns="0" tIns="0" rIns="0" bIns="0" rtlCol="0" anchor="t"/>
          <a:lstStyle/>
          <a:p>
            <a:pPr marL="0" indent="0" algn="l">
              <a:lnSpc>
                <a:spcPts val="4150"/>
              </a:lnSpc>
              <a:buNone/>
            </a:pPr>
            <a:r>
              <a:rPr lang="en-US" sz="3300" dirty="0">
                <a:solidFill>
                  <a:srgbClr val="F7F7F8"/>
                </a:solidFill>
                <a:latin typeface="DM Sans Medium" pitchFamily="34" charset="0"/>
                <a:ea typeface="DM Sans Medium" pitchFamily="34" charset="-122"/>
                <a:cs typeface="DM Sans Medium" pitchFamily="34" charset="-120"/>
              </a:rPr>
              <a:t>Les Premières Révolutions : Formaliser la Pensée</a:t>
            </a:r>
            <a:endParaRPr lang="en-US" sz="3300" dirty="0"/>
          </a:p>
        </p:txBody>
      </p:sp>
      <p:pic>
        <p:nvPicPr>
          <p:cNvPr id="3" name="Image 0" descr="preencoded.png"/>
          <p:cNvPicPr>
            <a:picLocks noChangeAspect="1"/>
          </p:cNvPicPr>
          <p:nvPr/>
        </p:nvPicPr>
        <p:blipFill>
          <a:blip r:embed="rId3"/>
          <a:stretch>
            <a:fillRect/>
          </a:stretch>
        </p:blipFill>
        <p:spPr>
          <a:xfrm>
            <a:off x="793790" y="1713667"/>
            <a:ext cx="3725942" cy="5588913"/>
          </a:xfrm>
          <a:prstGeom prst="rect">
            <a:avLst/>
          </a:prstGeom>
        </p:spPr>
      </p:pic>
      <p:sp>
        <p:nvSpPr>
          <p:cNvPr id="4" name="Shape 1"/>
          <p:cNvSpPr/>
          <p:nvPr/>
        </p:nvSpPr>
        <p:spPr>
          <a:xfrm>
            <a:off x="10002798" y="1713667"/>
            <a:ext cx="22860" cy="5139095"/>
          </a:xfrm>
          <a:prstGeom prst="roundRect">
            <a:avLst>
              <a:gd name="adj" fmla="val 111628"/>
            </a:avLst>
          </a:prstGeom>
          <a:solidFill>
            <a:srgbClr val="65696B"/>
          </a:solidFill>
          <a:ln/>
        </p:spPr>
        <p:txBody>
          <a:bodyPr/>
          <a:lstStyle/>
          <a:p>
            <a:endParaRPr lang="fr-FR"/>
          </a:p>
        </p:txBody>
      </p:sp>
      <p:sp>
        <p:nvSpPr>
          <p:cNvPr id="5" name="Shape 2"/>
          <p:cNvSpPr/>
          <p:nvPr/>
        </p:nvSpPr>
        <p:spPr>
          <a:xfrm>
            <a:off x="9335453" y="1893570"/>
            <a:ext cx="510302" cy="22860"/>
          </a:xfrm>
          <a:prstGeom prst="roundRect">
            <a:avLst>
              <a:gd name="adj" fmla="val 111628"/>
            </a:avLst>
          </a:prstGeom>
          <a:solidFill>
            <a:srgbClr val="65696B"/>
          </a:solidFill>
          <a:ln/>
        </p:spPr>
        <p:txBody>
          <a:bodyPr/>
          <a:lstStyle/>
          <a:p>
            <a:endParaRPr lang="fr-FR"/>
          </a:p>
        </p:txBody>
      </p:sp>
      <p:sp>
        <p:nvSpPr>
          <p:cNvPr id="6" name="Shape 3"/>
          <p:cNvSpPr/>
          <p:nvPr/>
        </p:nvSpPr>
        <p:spPr>
          <a:xfrm>
            <a:off x="9822894" y="1713667"/>
            <a:ext cx="382667" cy="382667"/>
          </a:xfrm>
          <a:prstGeom prst="roundRect">
            <a:avLst>
              <a:gd name="adj" fmla="val 6669"/>
            </a:avLst>
          </a:prstGeom>
          <a:solidFill>
            <a:srgbClr val="4C5052"/>
          </a:solidFill>
          <a:ln/>
        </p:spPr>
        <p:txBody>
          <a:bodyPr/>
          <a:lstStyle/>
          <a:p>
            <a:endParaRPr lang="fr-FR"/>
          </a:p>
        </p:txBody>
      </p:sp>
      <p:sp>
        <p:nvSpPr>
          <p:cNvPr id="7" name="Text 4"/>
          <p:cNvSpPr/>
          <p:nvPr/>
        </p:nvSpPr>
        <p:spPr>
          <a:xfrm>
            <a:off x="9886652" y="1745516"/>
            <a:ext cx="255151" cy="318968"/>
          </a:xfrm>
          <a:prstGeom prst="rect">
            <a:avLst/>
          </a:prstGeom>
          <a:noFill/>
          <a:ln/>
        </p:spPr>
        <p:txBody>
          <a:bodyPr wrap="none" lIns="0" tIns="0" rIns="0" bIns="0" rtlCol="0" anchor="t"/>
          <a:lstStyle/>
          <a:p>
            <a:pPr marL="0" indent="0" algn="ctr">
              <a:lnSpc>
                <a:spcPts val="2000"/>
              </a:lnSpc>
              <a:buNone/>
            </a:pPr>
            <a:r>
              <a:rPr lang="en-US" sz="2000" dirty="0">
                <a:solidFill>
                  <a:srgbClr val="D6D9D7"/>
                </a:solidFill>
                <a:latin typeface="DM Sans Medium" pitchFamily="34" charset="0"/>
                <a:ea typeface="DM Sans Medium" pitchFamily="34" charset="-122"/>
                <a:cs typeface="DM Sans Medium" pitchFamily="34" charset="-120"/>
              </a:rPr>
              <a:t>1</a:t>
            </a:r>
            <a:endParaRPr lang="en-US" sz="2000" dirty="0"/>
          </a:p>
        </p:txBody>
      </p:sp>
      <p:sp>
        <p:nvSpPr>
          <p:cNvPr id="8" name="Text 5"/>
          <p:cNvSpPr/>
          <p:nvPr/>
        </p:nvSpPr>
        <p:spPr>
          <a:xfrm>
            <a:off x="7037189" y="1772126"/>
            <a:ext cx="2126456" cy="265747"/>
          </a:xfrm>
          <a:prstGeom prst="rect">
            <a:avLst/>
          </a:prstGeom>
          <a:noFill/>
          <a:ln/>
        </p:spPr>
        <p:txBody>
          <a:bodyPr wrap="none" lIns="0" tIns="0" rIns="0" bIns="0" rtlCol="0" anchor="t"/>
          <a:lstStyle/>
          <a:p>
            <a:pPr marL="0" indent="0" algn="r">
              <a:lnSpc>
                <a:spcPts val="2050"/>
              </a:lnSpc>
              <a:buNone/>
            </a:pPr>
            <a:r>
              <a:rPr lang="en-US" sz="1650" dirty="0">
                <a:solidFill>
                  <a:srgbClr val="D6D9D7"/>
                </a:solidFill>
                <a:latin typeface="DM Sans Medium" pitchFamily="34" charset="0"/>
                <a:ea typeface="DM Sans Medium" pitchFamily="34" charset="-122"/>
                <a:cs typeface="DM Sans Medium" pitchFamily="34" charset="-120"/>
              </a:rPr>
              <a:t>825 - Al-Khwarizmi</a:t>
            </a:r>
            <a:endParaRPr lang="en-US" sz="1650" dirty="0"/>
          </a:p>
        </p:txBody>
      </p:sp>
      <p:sp>
        <p:nvSpPr>
          <p:cNvPr id="9" name="Text 6"/>
          <p:cNvSpPr/>
          <p:nvPr/>
        </p:nvSpPr>
        <p:spPr>
          <a:xfrm>
            <a:off x="6184463" y="2207895"/>
            <a:ext cx="2979182" cy="1905238"/>
          </a:xfrm>
          <a:prstGeom prst="rect">
            <a:avLst/>
          </a:prstGeom>
          <a:noFill/>
          <a:ln/>
        </p:spPr>
        <p:txBody>
          <a:bodyPr wrap="square" lIns="0" tIns="0" rIns="0" bIns="0" rtlCol="0" anchor="t"/>
          <a:lstStyle/>
          <a:p>
            <a:pPr marL="0" indent="0" algn="r">
              <a:lnSpc>
                <a:spcPts val="2100"/>
              </a:lnSpc>
              <a:buNone/>
            </a:pPr>
            <a:r>
              <a:rPr lang="en-US" sz="1300" dirty="0">
                <a:solidFill>
                  <a:srgbClr val="D6D9D7"/>
                </a:solidFill>
                <a:latin typeface="Inter" pitchFamily="34" charset="0"/>
                <a:ea typeface="Inter" pitchFamily="34" charset="-122"/>
                <a:cs typeface="Inter" pitchFamily="34" charset="-120"/>
              </a:rPr>
              <a:t>Mathématicien persan qui systématise l'</a:t>
            </a:r>
            <a:r>
              <a:rPr lang="en-US" sz="1300" b="1" dirty="0">
                <a:solidFill>
                  <a:srgbClr val="D6D9D7"/>
                </a:solidFill>
                <a:latin typeface="Inter" pitchFamily="34" charset="0"/>
                <a:ea typeface="Inter" pitchFamily="34" charset="-122"/>
                <a:cs typeface="Inter" pitchFamily="34" charset="-120"/>
              </a:rPr>
              <a:t>algorithmique</a:t>
            </a:r>
            <a:r>
              <a:rPr lang="en-US" sz="1300" dirty="0">
                <a:solidFill>
                  <a:srgbClr val="D6D9D7"/>
                </a:solidFill>
                <a:latin typeface="Inter" pitchFamily="34" charset="0"/>
                <a:ea typeface="Inter" pitchFamily="34" charset="-122"/>
                <a:cs typeface="Inter" pitchFamily="34" charset="-120"/>
              </a:rPr>
              <a:t>. Son nom donnera le mot "algorithme". Première révolution des </a:t>
            </a:r>
            <a:r>
              <a:rPr lang="en-US" sz="1300" i="1" dirty="0">
                <a:solidFill>
                  <a:srgbClr val="D6D9D7"/>
                </a:solidFill>
                <a:latin typeface="Inter" pitchFamily="34" charset="0"/>
                <a:ea typeface="Inter" pitchFamily="34" charset="-122"/>
                <a:cs typeface="Inter" pitchFamily="34" charset="-120"/>
              </a:rPr>
              <a:t>"méthodes et temps"</a:t>
            </a:r>
            <a:r>
              <a:rPr lang="en-US" sz="1300" dirty="0">
                <a:solidFill>
                  <a:srgbClr val="D6D9D7"/>
                </a:solidFill>
                <a:latin typeface="Inter" pitchFamily="34" charset="0"/>
                <a:ea typeface="Inter" pitchFamily="34" charset="-122"/>
                <a:cs typeface="Inter" pitchFamily="34" charset="-120"/>
              </a:rPr>
              <a:t> : standardisation des procédures de calcul, fondement de l'informatique moderne.</a:t>
            </a:r>
            <a:endParaRPr lang="en-US" sz="1300" dirty="0"/>
          </a:p>
        </p:txBody>
      </p:sp>
      <p:sp>
        <p:nvSpPr>
          <p:cNvPr id="10" name="Shape 7"/>
          <p:cNvSpPr/>
          <p:nvPr/>
        </p:nvSpPr>
        <p:spPr>
          <a:xfrm>
            <a:off x="10182701" y="2914174"/>
            <a:ext cx="510302" cy="22860"/>
          </a:xfrm>
          <a:prstGeom prst="roundRect">
            <a:avLst>
              <a:gd name="adj" fmla="val 111628"/>
            </a:avLst>
          </a:prstGeom>
          <a:solidFill>
            <a:srgbClr val="65696B"/>
          </a:solidFill>
          <a:ln/>
        </p:spPr>
        <p:txBody>
          <a:bodyPr/>
          <a:lstStyle/>
          <a:p>
            <a:endParaRPr lang="fr-FR"/>
          </a:p>
        </p:txBody>
      </p:sp>
      <p:sp>
        <p:nvSpPr>
          <p:cNvPr id="11" name="Shape 8"/>
          <p:cNvSpPr/>
          <p:nvPr/>
        </p:nvSpPr>
        <p:spPr>
          <a:xfrm>
            <a:off x="9822894" y="2734270"/>
            <a:ext cx="382667" cy="382667"/>
          </a:xfrm>
          <a:prstGeom prst="roundRect">
            <a:avLst>
              <a:gd name="adj" fmla="val 6669"/>
            </a:avLst>
          </a:prstGeom>
          <a:solidFill>
            <a:srgbClr val="4C5052"/>
          </a:solidFill>
          <a:ln/>
        </p:spPr>
        <p:txBody>
          <a:bodyPr/>
          <a:lstStyle/>
          <a:p>
            <a:endParaRPr lang="fr-FR"/>
          </a:p>
        </p:txBody>
      </p:sp>
      <p:sp>
        <p:nvSpPr>
          <p:cNvPr id="12" name="Text 9"/>
          <p:cNvSpPr/>
          <p:nvPr/>
        </p:nvSpPr>
        <p:spPr>
          <a:xfrm>
            <a:off x="9886652" y="2766120"/>
            <a:ext cx="255151" cy="318968"/>
          </a:xfrm>
          <a:prstGeom prst="rect">
            <a:avLst/>
          </a:prstGeom>
          <a:noFill/>
          <a:ln/>
        </p:spPr>
        <p:txBody>
          <a:bodyPr wrap="none" lIns="0" tIns="0" rIns="0" bIns="0" rtlCol="0" anchor="t"/>
          <a:lstStyle/>
          <a:p>
            <a:pPr marL="0" indent="0" algn="ctr">
              <a:lnSpc>
                <a:spcPts val="2000"/>
              </a:lnSpc>
              <a:buNone/>
            </a:pPr>
            <a:r>
              <a:rPr lang="en-US" sz="2000" dirty="0">
                <a:solidFill>
                  <a:srgbClr val="D6D9D7"/>
                </a:solidFill>
                <a:latin typeface="DM Sans Medium" pitchFamily="34" charset="0"/>
                <a:ea typeface="DM Sans Medium" pitchFamily="34" charset="-122"/>
                <a:cs typeface="DM Sans Medium" pitchFamily="34" charset="-120"/>
              </a:rPr>
              <a:t>2</a:t>
            </a:r>
            <a:endParaRPr lang="en-US" sz="2000" dirty="0"/>
          </a:p>
        </p:txBody>
      </p:sp>
      <p:sp>
        <p:nvSpPr>
          <p:cNvPr id="13" name="Text 10"/>
          <p:cNvSpPr/>
          <p:nvPr/>
        </p:nvSpPr>
        <p:spPr>
          <a:xfrm>
            <a:off x="10864810" y="2792730"/>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D6D9D7"/>
                </a:solidFill>
                <a:latin typeface="DM Sans Medium" pitchFamily="34" charset="0"/>
                <a:ea typeface="DM Sans Medium" pitchFamily="34" charset="-122"/>
                <a:cs typeface="DM Sans Medium" pitchFamily="34" charset="-120"/>
              </a:rPr>
              <a:t>1642 - Blaise Pascal</a:t>
            </a:r>
            <a:endParaRPr lang="en-US" sz="1650" dirty="0"/>
          </a:p>
        </p:txBody>
      </p:sp>
      <p:sp>
        <p:nvSpPr>
          <p:cNvPr id="14" name="Text 11"/>
          <p:cNvSpPr/>
          <p:nvPr/>
        </p:nvSpPr>
        <p:spPr>
          <a:xfrm>
            <a:off x="10864810" y="3228499"/>
            <a:ext cx="2979301" cy="1905238"/>
          </a:xfrm>
          <a:prstGeom prst="rect">
            <a:avLst/>
          </a:prstGeom>
          <a:noFill/>
          <a:ln/>
        </p:spPr>
        <p:txBody>
          <a:bodyPr wrap="square" lIns="0" tIns="0" rIns="0" bIns="0" rtlCol="0" anchor="t"/>
          <a:lstStyle/>
          <a:p>
            <a:pPr marL="0" indent="0" algn="l">
              <a:lnSpc>
                <a:spcPts val="2100"/>
              </a:lnSpc>
              <a:buNone/>
            </a:pPr>
            <a:r>
              <a:rPr lang="en-US" sz="1300" dirty="0">
                <a:solidFill>
                  <a:srgbClr val="D6D9D7"/>
                </a:solidFill>
                <a:latin typeface="Inter" pitchFamily="34" charset="0"/>
                <a:ea typeface="Inter" pitchFamily="34" charset="-122"/>
                <a:cs typeface="Inter" pitchFamily="34" charset="-120"/>
              </a:rPr>
              <a:t>Invente la </a:t>
            </a:r>
            <a:r>
              <a:rPr lang="en-US" sz="1300" b="1" dirty="0">
                <a:solidFill>
                  <a:srgbClr val="D6D9D7"/>
                </a:solidFill>
                <a:latin typeface="Inter" pitchFamily="34" charset="0"/>
                <a:ea typeface="Inter" pitchFamily="34" charset="-122"/>
                <a:cs typeface="Inter" pitchFamily="34" charset="-120"/>
              </a:rPr>
              <a:t>Pascaline</a:t>
            </a:r>
            <a:r>
              <a:rPr lang="en-US" sz="1300" dirty="0">
                <a:solidFill>
                  <a:srgbClr val="D6D9D7"/>
                </a:solidFill>
                <a:latin typeface="Inter" pitchFamily="34" charset="0"/>
                <a:ea typeface="Inter" pitchFamily="34" charset="-122"/>
                <a:cs typeface="Inter" pitchFamily="34" charset="-120"/>
              </a:rPr>
              <a:t> pour aider son père, percepteur d'impôts, à détecter les fraudes fiscales ! Première machine mécanique de calcul automatique. La première IA était déjà au service du fisc — l'histoire se répète.</a:t>
            </a:r>
            <a:endParaRPr lang="en-US" sz="1300" dirty="0"/>
          </a:p>
        </p:txBody>
      </p:sp>
      <p:sp>
        <p:nvSpPr>
          <p:cNvPr id="15" name="Shape 12"/>
          <p:cNvSpPr/>
          <p:nvPr/>
        </p:nvSpPr>
        <p:spPr>
          <a:xfrm>
            <a:off x="9335453" y="4633198"/>
            <a:ext cx="510302" cy="22860"/>
          </a:xfrm>
          <a:prstGeom prst="roundRect">
            <a:avLst>
              <a:gd name="adj" fmla="val 111628"/>
            </a:avLst>
          </a:prstGeom>
          <a:solidFill>
            <a:srgbClr val="65696B"/>
          </a:solidFill>
          <a:ln/>
        </p:spPr>
        <p:txBody>
          <a:bodyPr/>
          <a:lstStyle/>
          <a:p>
            <a:endParaRPr lang="fr-FR"/>
          </a:p>
        </p:txBody>
      </p:sp>
      <p:sp>
        <p:nvSpPr>
          <p:cNvPr id="16" name="Shape 13"/>
          <p:cNvSpPr/>
          <p:nvPr/>
        </p:nvSpPr>
        <p:spPr>
          <a:xfrm>
            <a:off x="9822894" y="4453295"/>
            <a:ext cx="382667" cy="382667"/>
          </a:xfrm>
          <a:prstGeom prst="roundRect">
            <a:avLst>
              <a:gd name="adj" fmla="val 6669"/>
            </a:avLst>
          </a:prstGeom>
          <a:solidFill>
            <a:srgbClr val="4C5052"/>
          </a:solidFill>
          <a:ln/>
        </p:spPr>
        <p:txBody>
          <a:bodyPr/>
          <a:lstStyle/>
          <a:p>
            <a:endParaRPr lang="fr-FR"/>
          </a:p>
        </p:txBody>
      </p:sp>
      <p:sp>
        <p:nvSpPr>
          <p:cNvPr id="17" name="Text 14"/>
          <p:cNvSpPr/>
          <p:nvPr/>
        </p:nvSpPr>
        <p:spPr>
          <a:xfrm>
            <a:off x="9886652" y="4485144"/>
            <a:ext cx="255151" cy="318968"/>
          </a:xfrm>
          <a:prstGeom prst="rect">
            <a:avLst/>
          </a:prstGeom>
          <a:noFill/>
          <a:ln/>
        </p:spPr>
        <p:txBody>
          <a:bodyPr wrap="none" lIns="0" tIns="0" rIns="0" bIns="0" rtlCol="0" anchor="t"/>
          <a:lstStyle/>
          <a:p>
            <a:pPr marL="0" indent="0" algn="ctr">
              <a:lnSpc>
                <a:spcPts val="2000"/>
              </a:lnSpc>
              <a:buNone/>
            </a:pPr>
            <a:r>
              <a:rPr lang="en-US" sz="2000" dirty="0">
                <a:solidFill>
                  <a:srgbClr val="D6D9D7"/>
                </a:solidFill>
                <a:latin typeface="DM Sans Medium" pitchFamily="34" charset="0"/>
                <a:ea typeface="DM Sans Medium" pitchFamily="34" charset="-122"/>
                <a:cs typeface="DM Sans Medium" pitchFamily="34" charset="-120"/>
              </a:rPr>
              <a:t>3</a:t>
            </a:r>
            <a:endParaRPr lang="en-US" sz="2000" dirty="0"/>
          </a:p>
        </p:txBody>
      </p:sp>
      <p:sp>
        <p:nvSpPr>
          <p:cNvPr id="18" name="Text 15"/>
          <p:cNvSpPr/>
          <p:nvPr/>
        </p:nvSpPr>
        <p:spPr>
          <a:xfrm>
            <a:off x="7037189" y="4511754"/>
            <a:ext cx="2126456" cy="265747"/>
          </a:xfrm>
          <a:prstGeom prst="rect">
            <a:avLst/>
          </a:prstGeom>
          <a:noFill/>
          <a:ln/>
        </p:spPr>
        <p:txBody>
          <a:bodyPr wrap="none" lIns="0" tIns="0" rIns="0" bIns="0" rtlCol="0" anchor="t"/>
          <a:lstStyle/>
          <a:p>
            <a:pPr marL="0" indent="0" algn="r">
              <a:lnSpc>
                <a:spcPts val="2050"/>
              </a:lnSpc>
              <a:buNone/>
            </a:pPr>
            <a:r>
              <a:rPr lang="en-US" sz="1650" dirty="0">
                <a:solidFill>
                  <a:srgbClr val="D6D9D7"/>
                </a:solidFill>
                <a:latin typeface="DM Sans Medium" pitchFamily="34" charset="0"/>
                <a:ea typeface="DM Sans Medium" pitchFamily="34" charset="-122"/>
                <a:cs typeface="DM Sans Medium" pitchFamily="34" charset="-120"/>
              </a:rPr>
              <a:t>1843 - Ada Lovelace</a:t>
            </a:r>
            <a:endParaRPr lang="en-US" sz="1650" dirty="0"/>
          </a:p>
        </p:txBody>
      </p:sp>
      <p:sp>
        <p:nvSpPr>
          <p:cNvPr id="19" name="Text 16"/>
          <p:cNvSpPr/>
          <p:nvPr/>
        </p:nvSpPr>
        <p:spPr>
          <a:xfrm>
            <a:off x="6184463" y="4947523"/>
            <a:ext cx="2979182" cy="1905238"/>
          </a:xfrm>
          <a:prstGeom prst="rect">
            <a:avLst/>
          </a:prstGeom>
          <a:noFill/>
          <a:ln/>
        </p:spPr>
        <p:txBody>
          <a:bodyPr wrap="square" lIns="0" tIns="0" rIns="0" bIns="0" rtlCol="0" anchor="t"/>
          <a:lstStyle/>
          <a:p>
            <a:pPr marL="0" indent="0" algn="r">
              <a:lnSpc>
                <a:spcPts val="2100"/>
              </a:lnSpc>
              <a:buNone/>
            </a:pPr>
            <a:r>
              <a:rPr lang="en-US" sz="1300" dirty="0">
                <a:solidFill>
                  <a:srgbClr val="D6D9D7"/>
                </a:solidFill>
                <a:latin typeface="Inter" pitchFamily="34" charset="0"/>
                <a:ea typeface="Inter" pitchFamily="34" charset="-122"/>
                <a:cs typeface="Inter" pitchFamily="34" charset="-120"/>
              </a:rPr>
              <a:t>Écrit le </a:t>
            </a:r>
            <a:r>
              <a:rPr lang="en-US" sz="1300" b="1" dirty="0">
                <a:solidFill>
                  <a:srgbClr val="D6D9D7"/>
                </a:solidFill>
                <a:latin typeface="Inter" pitchFamily="34" charset="0"/>
                <a:ea typeface="Inter" pitchFamily="34" charset="-122"/>
                <a:cs typeface="Inter" pitchFamily="34" charset="-120"/>
              </a:rPr>
              <a:t>premier programme de l'histoire</a:t>
            </a:r>
            <a:r>
              <a:rPr lang="en-US" sz="1300" dirty="0">
                <a:solidFill>
                  <a:srgbClr val="D6D9D7"/>
                </a:solidFill>
                <a:latin typeface="Inter" pitchFamily="34" charset="0"/>
                <a:ea typeface="Inter" pitchFamily="34" charset="-122"/>
                <a:cs typeface="Inter" pitchFamily="34" charset="-120"/>
              </a:rPr>
              <a:t>, conçu pour la machine analytique de Charles Babbage. Visionnaire extraordinaire : "Les machines pourront manipuler des symboles, créer des motifs, produire de la musique."</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921425"/>
            <a:ext cx="7474744" cy="566976"/>
          </a:xfrm>
          <a:prstGeom prst="rect">
            <a:avLst/>
          </a:prstGeom>
          <a:noFill/>
          <a:ln/>
        </p:spPr>
        <p:txBody>
          <a:bodyPr wrap="none" lIns="0" tIns="0" rIns="0" bIns="0" rtlCol="0" anchor="t"/>
          <a:lstStyle/>
          <a:p>
            <a:pPr marL="0" indent="0" algn="l">
              <a:lnSpc>
                <a:spcPts val="4450"/>
              </a:lnSpc>
              <a:buNone/>
            </a:pPr>
            <a:r>
              <a:rPr lang="en-US" sz="3550" dirty="0">
                <a:solidFill>
                  <a:srgbClr val="F7F7F8"/>
                </a:solidFill>
                <a:latin typeface="DM Sans Medium" pitchFamily="34" charset="0"/>
                <a:ea typeface="DM Sans Medium" pitchFamily="34" charset="-122"/>
                <a:cs typeface="DM Sans Medium" pitchFamily="34" charset="-120"/>
              </a:rPr>
              <a:t>Ada Lovelace : La Geek Victorienne</a:t>
            </a:r>
            <a:endParaRPr lang="en-US" sz="3550" dirty="0"/>
          </a:p>
        </p:txBody>
      </p:sp>
      <p:sp>
        <p:nvSpPr>
          <p:cNvPr id="3" name="Text 1"/>
          <p:cNvSpPr/>
          <p:nvPr/>
        </p:nvSpPr>
        <p:spPr>
          <a:xfrm>
            <a:off x="793790" y="1942028"/>
            <a:ext cx="3768328" cy="340162"/>
          </a:xfrm>
          <a:prstGeom prst="rect">
            <a:avLst/>
          </a:prstGeom>
          <a:noFill/>
          <a:ln/>
        </p:spPr>
        <p:txBody>
          <a:bodyPr wrap="none" lIns="0" tIns="0" rIns="0" bIns="0" rtlCol="0" anchor="t"/>
          <a:lstStyle/>
          <a:p>
            <a:pPr marL="0" indent="0" algn="l">
              <a:lnSpc>
                <a:spcPts val="2650"/>
              </a:lnSpc>
              <a:buNone/>
            </a:pPr>
            <a:r>
              <a:rPr lang="en-US" sz="2100" dirty="0">
                <a:solidFill>
                  <a:srgbClr val="F7F7F8"/>
                </a:solidFill>
                <a:latin typeface="DM Sans Medium" pitchFamily="34" charset="0"/>
                <a:ea typeface="DM Sans Medium" pitchFamily="34" charset="-122"/>
                <a:cs typeface="DM Sans Medium" pitchFamily="34" charset="-120"/>
              </a:rPr>
              <a:t>La Visionnaire de l'IA Créative</a:t>
            </a:r>
            <a:endParaRPr lang="en-US" sz="2100" dirty="0"/>
          </a:p>
        </p:txBody>
      </p:sp>
      <p:sp>
        <p:nvSpPr>
          <p:cNvPr id="4" name="Text 2"/>
          <p:cNvSpPr/>
          <p:nvPr/>
        </p:nvSpPr>
        <p:spPr>
          <a:xfrm>
            <a:off x="793790" y="2463641"/>
            <a:ext cx="7783473" cy="1451610"/>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Fille du poète scandaleux Lord Byron, Ada Augusta King, comtesse de Lovelace, était à la fois </a:t>
            </a:r>
            <a:r>
              <a:rPr lang="en-US" sz="1750" b="1" dirty="0">
                <a:solidFill>
                  <a:srgbClr val="D6D9D7"/>
                </a:solidFill>
                <a:latin typeface="Inter" pitchFamily="34" charset="0"/>
                <a:ea typeface="Inter" pitchFamily="34" charset="-122"/>
                <a:cs typeface="Inter" pitchFamily="34" charset="-120"/>
              </a:rPr>
              <a:t>mathématicienne de génie</a:t>
            </a:r>
            <a:r>
              <a:rPr lang="en-US" sz="1750" dirty="0">
                <a:solidFill>
                  <a:srgbClr val="D6D9D7"/>
                </a:solidFill>
                <a:latin typeface="Inter" pitchFamily="34" charset="0"/>
                <a:ea typeface="Inter" pitchFamily="34" charset="-122"/>
                <a:cs typeface="Inter" pitchFamily="34" charset="-120"/>
              </a:rPr>
              <a:t> et joueuse compulsive. Elle a développé un "système infaillible" pour parier sur les courses hippiques... qui l'a menée à la ruine financière complète !</a:t>
            </a:r>
            <a:endParaRPr lang="en-US" sz="1750" dirty="0"/>
          </a:p>
        </p:txBody>
      </p:sp>
      <p:sp>
        <p:nvSpPr>
          <p:cNvPr id="5" name="Text 3"/>
          <p:cNvSpPr/>
          <p:nvPr/>
        </p:nvSpPr>
        <p:spPr>
          <a:xfrm>
            <a:off x="793790" y="4078486"/>
            <a:ext cx="7783473" cy="1814513"/>
          </a:xfrm>
          <a:prstGeom prst="rect">
            <a:avLst/>
          </a:prstGeom>
          <a:noFill/>
          <a:ln/>
        </p:spPr>
        <p:txBody>
          <a:bodyPr wrap="square" lIns="0" tIns="0" rIns="0" bIns="0" rtlCol="0" anchor="t"/>
          <a:lstStyle/>
          <a:p>
            <a:pPr marL="0" indent="0" algn="l">
              <a:lnSpc>
                <a:spcPts val="2850"/>
              </a:lnSpc>
              <a:buNone/>
            </a:pPr>
            <a:r>
              <a:rPr lang="en-US" sz="1750" dirty="0">
                <a:solidFill>
                  <a:srgbClr val="D6D9D7"/>
                </a:solidFill>
                <a:latin typeface="Inter" pitchFamily="34" charset="0"/>
                <a:ea typeface="Inter" pitchFamily="34" charset="-122"/>
                <a:cs typeface="Inter" pitchFamily="34" charset="-120"/>
              </a:rPr>
              <a:t>Morte à 36 ans, criblée de dettes et accro à l'opium, mais en ayant écrit le </a:t>
            </a:r>
            <a:r>
              <a:rPr lang="en-US" sz="1750" b="1" dirty="0">
                <a:solidFill>
                  <a:srgbClr val="D6D9D7"/>
                </a:solidFill>
                <a:latin typeface="Inter" pitchFamily="34" charset="0"/>
                <a:ea typeface="Inter" pitchFamily="34" charset="-122"/>
                <a:cs typeface="Inter" pitchFamily="34" charset="-120"/>
              </a:rPr>
              <a:t>premier programme informatique de l'histoire</a:t>
            </a:r>
            <a:r>
              <a:rPr lang="en-US" sz="1750" dirty="0">
                <a:solidFill>
                  <a:srgbClr val="D6D9D7"/>
                </a:solidFill>
                <a:latin typeface="Inter" pitchFamily="34" charset="0"/>
                <a:ea typeface="Inter" pitchFamily="34" charset="-122"/>
                <a:cs typeface="Inter" pitchFamily="34" charset="-120"/>
              </a:rPr>
              <a:t>. Sa vision prophétique de machines créatives, capables de composer de la musique ou de créer de l'art, n'a été réalisée qu'en 2023 avec l'explosion de l'IA générative.</a:t>
            </a:r>
            <a:endParaRPr lang="en-US" sz="1750" dirty="0"/>
          </a:p>
        </p:txBody>
      </p:sp>
      <p:sp>
        <p:nvSpPr>
          <p:cNvPr id="6" name="Text 4"/>
          <p:cNvSpPr/>
          <p:nvPr/>
        </p:nvSpPr>
        <p:spPr>
          <a:xfrm>
            <a:off x="793790" y="6056233"/>
            <a:ext cx="7783473" cy="1088708"/>
          </a:xfrm>
          <a:prstGeom prst="rect">
            <a:avLst/>
          </a:prstGeom>
          <a:noFill/>
          <a:ln/>
        </p:spPr>
        <p:txBody>
          <a:bodyPr wrap="square" lIns="0" tIns="0" rIns="0" bIns="0" rtlCol="0" anchor="t"/>
          <a:lstStyle/>
          <a:p>
            <a:pPr marL="0" indent="0" algn="l">
              <a:lnSpc>
                <a:spcPts val="2850"/>
              </a:lnSpc>
              <a:buNone/>
            </a:pPr>
            <a:r>
              <a:rPr lang="en-US" sz="1750" b="1" dirty="0">
                <a:solidFill>
                  <a:srgbClr val="D6D9D7"/>
                </a:solidFill>
                <a:latin typeface="Inter" pitchFamily="34" charset="0"/>
                <a:ea typeface="Inter" pitchFamily="34" charset="-122"/>
                <a:cs typeface="Inter" pitchFamily="34" charset="-120"/>
              </a:rPr>
              <a:t>Révolution conceptuelle majeure :</a:t>
            </a:r>
            <a:r>
              <a:rPr lang="en-US" sz="1750" dirty="0">
                <a:solidFill>
                  <a:srgbClr val="D6D9D7"/>
                </a:solidFill>
                <a:latin typeface="Inter" pitchFamily="34" charset="0"/>
                <a:ea typeface="Inter" pitchFamily="34" charset="-122"/>
                <a:cs typeface="Inter" pitchFamily="34" charset="-120"/>
              </a:rPr>
              <a:t> Ada comprend la séparation fondamentale entre programme et données, ouvrant la voie aux machines universelles programmables que nous utilisons aujourd'hui.</a:t>
            </a:r>
            <a:endParaRPr lang="en-US" sz="1750" dirty="0"/>
          </a:p>
        </p:txBody>
      </p:sp>
      <p:pic>
        <p:nvPicPr>
          <p:cNvPr id="7" name="Image 0" descr="preencoded.png"/>
          <p:cNvPicPr>
            <a:picLocks noChangeAspect="1"/>
          </p:cNvPicPr>
          <p:nvPr/>
        </p:nvPicPr>
        <p:blipFill>
          <a:blip r:embed="rId3"/>
          <a:stretch>
            <a:fillRect/>
          </a:stretch>
        </p:blipFill>
        <p:spPr>
          <a:xfrm>
            <a:off x="9027557" y="1964650"/>
            <a:ext cx="3853220" cy="38532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54192"/>
            <a:ext cx="7157799" cy="460772"/>
          </a:xfrm>
          <a:prstGeom prst="rect">
            <a:avLst/>
          </a:prstGeom>
          <a:noFill/>
          <a:ln/>
        </p:spPr>
        <p:txBody>
          <a:bodyPr wrap="none" lIns="0" tIns="0" rIns="0" bIns="0" rtlCol="0" anchor="t"/>
          <a:lstStyle/>
          <a:p>
            <a:pPr marL="0" indent="0" algn="l">
              <a:lnSpc>
                <a:spcPts val="3600"/>
              </a:lnSpc>
              <a:buNone/>
            </a:pPr>
            <a:r>
              <a:rPr lang="en-US" sz="2900" dirty="0">
                <a:solidFill>
                  <a:srgbClr val="F7F7F8"/>
                </a:solidFill>
                <a:latin typeface="DM Sans Medium" pitchFamily="34" charset="0"/>
                <a:ea typeface="DM Sans Medium" pitchFamily="34" charset="-122"/>
                <a:cs typeface="DM Sans Medium" pitchFamily="34" charset="-120"/>
              </a:rPr>
              <a:t>Turing : Le Génie Distrait qui Brisa Enigma</a:t>
            </a:r>
            <a:endParaRPr lang="en-US" sz="2900" dirty="0"/>
          </a:p>
        </p:txBody>
      </p:sp>
      <p:sp>
        <p:nvSpPr>
          <p:cNvPr id="4" name="Shape 1"/>
          <p:cNvSpPr/>
          <p:nvPr/>
        </p:nvSpPr>
        <p:spPr>
          <a:xfrm>
            <a:off x="6280190" y="1836063"/>
            <a:ext cx="7556421" cy="1592818"/>
          </a:xfrm>
          <a:prstGeom prst="roundRect">
            <a:avLst>
              <a:gd name="adj" fmla="val 1388"/>
            </a:avLst>
          </a:prstGeom>
          <a:solidFill>
            <a:srgbClr val="2D3133"/>
          </a:solidFill>
          <a:ln w="15240">
            <a:solidFill>
              <a:srgbClr val="65696B"/>
            </a:solidFill>
            <a:prstDash val="solid"/>
          </a:ln>
        </p:spPr>
        <p:txBody>
          <a:bodyPr/>
          <a:lstStyle/>
          <a:p>
            <a:endParaRPr lang="fr-FR"/>
          </a:p>
        </p:txBody>
      </p:sp>
      <p:sp>
        <p:nvSpPr>
          <p:cNvPr id="5" name="Shape 2"/>
          <p:cNvSpPr/>
          <p:nvPr/>
        </p:nvSpPr>
        <p:spPr>
          <a:xfrm>
            <a:off x="6295430" y="1851303"/>
            <a:ext cx="589717" cy="1562338"/>
          </a:xfrm>
          <a:prstGeom prst="roundRect">
            <a:avLst>
              <a:gd name="adj" fmla="val 649"/>
            </a:avLst>
          </a:prstGeom>
          <a:solidFill>
            <a:srgbClr val="4C5052"/>
          </a:solidFill>
          <a:ln/>
        </p:spPr>
        <p:txBody>
          <a:bodyPr/>
          <a:lstStyle/>
          <a:p>
            <a:endParaRPr lang="fr-FR"/>
          </a:p>
        </p:txBody>
      </p:sp>
      <p:sp>
        <p:nvSpPr>
          <p:cNvPr id="6" name="Text 3"/>
          <p:cNvSpPr/>
          <p:nvPr/>
        </p:nvSpPr>
        <p:spPr>
          <a:xfrm>
            <a:off x="6479738" y="2494240"/>
            <a:ext cx="221099" cy="276344"/>
          </a:xfrm>
          <a:prstGeom prst="rect">
            <a:avLst/>
          </a:prstGeom>
          <a:noFill/>
          <a:ln/>
        </p:spPr>
        <p:txBody>
          <a:bodyPr wrap="none" lIns="0" tIns="0" rIns="0" bIns="0" rtlCol="0" anchor="t"/>
          <a:lstStyle/>
          <a:p>
            <a:pPr marL="0" indent="0" algn="l">
              <a:lnSpc>
                <a:spcPts val="1700"/>
              </a:lnSpc>
              <a:buNone/>
            </a:pPr>
            <a:r>
              <a:rPr lang="en-US" sz="1700" dirty="0">
                <a:solidFill>
                  <a:srgbClr val="D6D9D7"/>
                </a:solidFill>
                <a:latin typeface="DM Sans Medium" pitchFamily="34" charset="0"/>
                <a:ea typeface="DM Sans Medium" pitchFamily="34" charset="-122"/>
                <a:cs typeface="DM Sans Medium" pitchFamily="34" charset="-120"/>
              </a:rPr>
              <a:t>1</a:t>
            </a:r>
            <a:endParaRPr lang="en-US" sz="1700" dirty="0"/>
          </a:p>
        </p:txBody>
      </p:sp>
      <p:sp>
        <p:nvSpPr>
          <p:cNvPr id="7" name="Text 4"/>
          <p:cNvSpPr/>
          <p:nvPr/>
        </p:nvSpPr>
        <p:spPr>
          <a:xfrm>
            <a:off x="7032546" y="1998702"/>
            <a:ext cx="6788825" cy="294799"/>
          </a:xfrm>
          <a:prstGeom prst="rect">
            <a:avLst/>
          </a:prstGeom>
          <a:noFill/>
          <a:ln/>
        </p:spPr>
        <p:txBody>
          <a:bodyPr wrap="none" lIns="0" tIns="0" rIns="0" bIns="0" rtlCol="0" anchor="t"/>
          <a:lstStyle/>
          <a:p>
            <a:pPr marL="0" indent="0" algn="l">
              <a:lnSpc>
                <a:spcPts val="2300"/>
              </a:lnSpc>
              <a:buNone/>
            </a:pPr>
            <a:r>
              <a:rPr lang="en-US" sz="1450" dirty="0">
                <a:solidFill>
                  <a:srgbClr val="D6D9D7"/>
                </a:solidFill>
                <a:latin typeface="Inter" pitchFamily="34" charset="0"/>
                <a:ea typeface="Inter" pitchFamily="34" charset="-122"/>
                <a:cs typeface="Inter" pitchFamily="34" charset="-120"/>
              </a:rPr>
              <a:t>1936 - Machine de Turing</a:t>
            </a:r>
            <a:endParaRPr lang="en-US" sz="1450" dirty="0"/>
          </a:p>
        </p:txBody>
      </p:sp>
      <p:sp>
        <p:nvSpPr>
          <p:cNvPr id="8" name="Text 5"/>
          <p:cNvSpPr/>
          <p:nvPr/>
        </p:nvSpPr>
        <p:spPr>
          <a:xfrm>
            <a:off x="7032546" y="2381845"/>
            <a:ext cx="6788825" cy="884396"/>
          </a:xfrm>
          <a:prstGeom prst="rect">
            <a:avLst/>
          </a:prstGeom>
          <a:noFill/>
          <a:ln/>
        </p:spPr>
        <p:txBody>
          <a:bodyPr wrap="square" lIns="0" tIns="0" rIns="0" bIns="0" rtlCol="0" anchor="t"/>
          <a:lstStyle/>
          <a:p>
            <a:pPr marL="0" indent="0" algn="l">
              <a:lnSpc>
                <a:spcPts val="2300"/>
              </a:lnSpc>
              <a:buNone/>
            </a:pPr>
            <a:r>
              <a:rPr lang="en-US" sz="1450" dirty="0">
                <a:solidFill>
                  <a:srgbClr val="D6D9D7"/>
                </a:solidFill>
                <a:latin typeface="Inter" pitchFamily="34" charset="0"/>
                <a:ea typeface="Inter" pitchFamily="34" charset="-122"/>
                <a:cs typeface="Inter" pitchFamily="34" charset="-120"/>
              </a:rPr>
              <a:t>Formalise le </a:t>
            </a:r>
            <a:r>
              <a:rPr lang="en-US" sz="1450" b="1" dirty="0">
                <a:solidFill>
                  <a:srgbClr val="D6D9D7"/>
                </a:solidFill>
                <a:latin typeface="Inter" pitchFamily="34" charset="0"/>
                <a:ea typeface="Inter" pitchFamily="34" charset="-122"/>
                <a:cs typeface="Inter" pitchFamily="34" charset="-120"/>
              </a:rPr>
              <a:t>calcul universel</a:t>
            </a:r>
            <a:r>
              <a:rPr lang="en-US" sz="1450" dirty="0">
                <a:solidFill>
                  <a:srgbClr val="D6D9D7"/>
                </a:solidFill>
                <a:latin typeface="Inter" pitchFamily="34" charset="0"/>
                <a:ea typeface="Inter" pitchFamily="34" charset="-122"/>
                <a:cs typeface="Inter" pitchFamily="34" charset="-120"/>
              </a:rPr>
              <a:t>. Tout raisonnement algorithmique peut être réduit à une suite d'instructions élémentaires manipulées par une machine abstraite. Fondation théorique de l'informatique moderne.</a:t>
            </a:r>
            <a:endParaRPr lang="en-US" sz="1450" dirty="0"/>
          </a:p>
        </p:txBody>
      </p:sp>
      <p:sp>
        <p:nvSpPr>
          <p:cNvPr id="9" name="Shape 6"/>
          <p:cNvSpPr/>
          <p:nvPr/>
        </p:nvSpPr>
        <p:spPr>
          <a:xfrm>
            <a:off x="6280190" y="3576280"/>
            <a:ext cx="7556421" cy="1528405"/>
          </a:xfrm>
          <a:prstGeom prst="roundRect">
            <a:avLst>
              <a:gd name="adj" fmla="val 1447"/>
            </a:avLst>
          </a:prstGeom>
          <a:solidFill>
            <a:srgbClr val="2D3133"/>
          </a:solidFill>
          <a:ln w="15240">
            <a:solidFill>
              <a:srgbClr val="65696B"/>
            </a:solidFill>
            <a:prstDash val="solid"/>
          </a:ln>
        </p:spPr>
        <p:txBody>
          <a:bodyPr/>
          <a:lstStyle/>
          <a:p>
            <a:endParaRPr lang="fr-FR"/>
          </a:p>
        </p:txBody>
      </p:sp>
      <p:sp>
        <p:nvSpPr>
          <p:cNvPr id="10" name="Shape 7"/>
          <p:cNvSpPr/>
          <p:nvPr/>
        </p:nvSpPr>
        <p:spPr>
          <a:xfrm>
            <a:off x="6295430" y="3591520"/>
            <a:ext cx="589717" cy="1497925"/>
          </a:xfrm>
          <a:prstGeom prst="roundRect">
            <a:avLst>
              <a:gd name="adj" fmla="val 649"/>
            </a:avLst>
          </a:prstGeom>
          <a:solidFill>
            <a:srgbClr val="4C5052"/>
          </a:solidFill>
          <a:ln/>
        </p:spPr>
        <p:txBody>
          <a:bodyPr/>
          <a:lstStyle/>
          <a:p>
            <a:endParaRPr lang="fr-FR"/>
          </a:p>
        </p:txBody>
      </p:sp>
      <p:sp>
        <p:nvSpPr>
          <p:cNvPr id="11" name="Text 8"/>
          <p:cNvSpPr/>
          <p:nvPr/>
        </p:nvSpPr>
        <p:spPr>
          <a:xfrm>
            <a:off x="6479738" y="4202311"/>
            <a:ext cx="221099" cy="276344"/>
          </a:xfrm>
          <a:prstGeom prst="rect">
            <a:avLst/>
          </a:prstGeom>
          <a:noFill/>
          <a:ln/>
        </p:spPr>
        <p:txBody>
          <a:bodyPr wrap="none" lIns="0" tIns="0" rIns="0" bIns="0" rtlCol="0" anchor="t"/>
          <a:lstStyle/>
          <a:p>
            <a:pPr marL="0" indent="0" algn="l">
              <a:lnSpc>
                <a:spcPts val="1700"/>
              </a:lnSpc>
              <a:buNone/>
            </a:pPr>
            <a:r>
              <a:rPr lang="en-US" sz="1700" dirty="0">
                <a:solidFill>
                  <a:srgbClr val="D6D9D7"/>
                </a:solidFill>
                <a:latin typeface="DM Sans Medium" pitchFamily="34" charset="0"/>
                <a:ea typeface="DM Sans Medium" pitchFamily="34" charset="-122"/>
                <a:cs typeface="DM Sans Medium" pitchFamily="34" charset="-120"/>
              </a:rPr>
              <a:t>2</a:t>
            </a:r>
            <a:endParaRPr lang="en-US" sz="1700" dirty="0"/>
          </a:p>
        </p:txBody>
      </p:sp>
      <p:sp>
        <p:nvSpPr>
          <p:cNvPr id="12" name="Text 9"/>
          <p:cNvSpPr/>
          <p:nvPr/>
        </p:nvSpPr>
        <p:spPr>
          <a:xfrm>
            <a:off x="7032546" y="3738920"/>
            <a:ext cx="1842968" cy="230386"/>
          </a:xfrm>
          <a:prstGeom prst="rect">
            <a:avLst/>
          </a:prstGeom>
          <a:noFill/>
          <a:ln/>
        </p:spPr>
        <p:txBody>
          <a:bodyPr wrap="none" lIns="0" tIns="0" rIns="0" bIns="0" rtlCol="0" anchor="t"/>
          <a:lstStyle/>
          <a:p>
            <a:pPr marL="0" indent="0" algn="l">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1950 - Test de Turing</a:t>
            </a:r>
            <a:endParaRPr lang="en-US" sz="1450" dirty="0"/>
          </a:p>
        </p:txBody>
      </p:sp>
      <p:sp>
        <p:nvSpPr>
          <p:cNvPr id="13" name="Text 10"/>
          <p:cNvSpPr/>
          <p:nvPr/>
        </p:nvSpPr>
        <p:spPr>
          <a:xfrm>
            <a:off x="7032546" y="4057650"/>
            <a:ext cx="6788825" cy="884396"/>
          </a:xfrm>
          <a:prstGeom prst="rect">
            <a:avLst/>
          </a:prstGeom>
          <a:noFill/>
          <a:ln/>
        </p:spPr>
        <p:txBody>
          <a:bodyPr wrap="square" lIns="0" tIns="0" rIns="0" bIns="0" rtlCol="0" anchor="t"/>
          <a:lstStyle/>
          <a:p>
            <a:pPr marL="0" indent="0" algn="l">
              <a:lnSpc>
                <a:spcPts val="2300"/>
              </a:lnSpc>
              <a:buNone/>
            </a:pPr>
            <a:r>
              <a:rPr lang="en-US" sz="1450" dirty="0">
                <a:solidFill>
                  <a:srgbClr val="D6D9D7"/>
                </a:solidFill>
                <a:latin typeface="Inter" pitchFamily="34" charset="0"/>
                <a:ea typeface="Inter" pitchFamily="34" charset="-122"/>
                <a:cs typeface="Inter" pitchFamily="34" charset="-120"/>
              </a:rPr>
              <a:t>Propose le </a:t>
            </a:r>
            <a:r>
              <a:rPr lang="en-US" sz="1450" b="1" dirty="0">
                <a:solidFill>
                  <a:srgbClr val="D6D9D7"/>
                </a:solidFill>
                <a:latin typeface="Inter" pitchFamily="34" charset="0"/>
                <a:ea typeface="Inter" pitchFamily="34" charset="-122"/>
                <a:cs typeface="Inter" pitchFamily="34" charset="-120"/>
              </a:rPr>
              <a:t>"jeu de l'imitation"</a:t>
            </a:r>
            <a:r>
              <a:rPr lang="en-US" sz="1450" dirty="0">
                <a:solidFill>
                  <a:srgbClr val="D6D9D7"/>
                </a:solidFill>
                <a:latin typeface="Inter" pitchFamily="34" charset="0"/>
                <a:ea typeface="Inter" pitchFamily="34" charset="-122"/>
                <a:cs typeface="Inter" pitchFamily="34" charset="-120"/>
              </a:rPr>
              <a:t> : si une machine converse de manière indiscernable d'un humain, doit-on dire qu'elle pense ? Question philosophique toujours débattue aujourd'hui avec ChatGPT et autres LLM.</a:t>
            </a:r>
            <a:endParaRPr lang="en-US" sz="1450" dirty="0"/>
          </a:p>
        </p:txBody>
      </p:sp>
      <p:sp>
        <p:nvSpPr>
          <p:cNvPr id="14" name="Shape 11"/>
          <p:cNvSpPr/>
          <p:nvPr/>
        </p:nvSpPr>
        <p:spPr>
          <a:xfrm>
            <a:off x="6280190" y="5252085"/>
            <a:ext cx="7556421" cy="1823204"/>
          </a:xfrm>
          <a:prstGeom prst="roundRect">
            <a:avLst>
              <a:gd name="adj" fmla="val 1213"/>
            </a:avLst>
          </a:prstGeom>
          <a:solidFill>
            <a:srgbClr val="2D3133"/>
          </a:solidFill>
          <a:ln w="15240">
            <a:solidFill>
              <a:srgbClr val="65696B"/>
            </a:solidFill>
            <a:prstDash val="solid"/>
          </a:ln>
        </p:spPr>
        <p:txBody>
          <a:bodyPr/>
          <a:lstStyle/>
          <a:p>
            <a:endParaRPr lang="fr-FR"/>
          </a:p>
        </p:txBody>
      </p:sp>
      <p:sp>
        <p:nvSpPr>
          <p:cNvPr id="15" name="Shape 12"/>
          <p:cNvSpPr/>
          <p:nvPr/>
        </p:nvSpPr>
        <p:spPr>
          <a:xfrm>
            <a:off x="6295430" y="5267325"/>
            <a:ext cx="589717" cy="1792724"/>
          </a:xfrm>
          <a:prstGeom prst="roundRect">
            <a:avLst>
              <a:gd name="adj" fmla="val 649"/>
            </a:avLst>
          </a:prstGeom>
          <a:solidFill>
            <a:srgbClr val="4C5052"/>
          </a:solidFill>
          <a:ln/>
        </p:spPr>
        <p:txBody>
          <a:bodyPr/>
          <a:lstStyle/>
          <a:p>
            <a:endParaRPr lang="fr-FR"/>
          </a:p>
        </p:txBody>
      </p:sp>
      <p:sp>
        <p:nvSpPr>
          <p:cNvPr id="16" name="Text 13"/>
          <p:cNvSpPr/>
          <p:nvPr/>
        </p:nvSpPr>
        <p:spPr>
          <a:xfrm>
            <a:off x="6479738" y="6025515"/>
            <a:ext cx="221099" cy="276344"/>
          </a:xfrm>
          <a:prstGeom prst="rect">
            <a:avLst/>
          </a:prstGeom>
          <a:noFill/>
          <a:ln/>
        </p:spPr>
        <p:txBody>
          <a:bodyPr wrap="none" lIns="0" tIns="0" rIns="0" bIns="0" rtlCol="0" anchor="t"/>
          <a:lstStyle/>
          <a:p>
            <a:pPr marL="0" indent="0" algn="l">
              <a:lnSpc>
                <a:spcPts val="1700"/>
              </a:lnSpc>
              <a:buNone/>
            </a:pPr>
            <a:r>
              <a:rPr lang="en-US" sz="1700" dirty="0">
                <a:solidFill>
                  <a:srgbClr val="D6D9D7"/>
                </a:solidFill>
                <a:latin typeface="DM Sans Medium" pitchFamily="34" charset="0"/>
                <a:ea typeface="DM Sans Medium" pitchFamily="34" charset="-122"/>
                <a:cs typeface="DM Sans Medium" pitchFamily="34" charset="-120"/>
              </a:rPr>
              <a:t>3</a:t>
            </a:r>
            <a:endParaRPr lang="en-US" sz="1700" dirty="0"/>
          </a:p>
        </p:txBody>
      </p:sp>
      <p:sp>
        <p:nvSpPr>
          <p:cNvPr id="17" name="Text 14"/>
          <p:cNvSpPr/>
          <p:nvPr/>
        </p:nvSpPr>
        <p:spPr>
          <a:xfrm>
            <a:off x="7032546" y="5414724"/>
            <a:ext cx="1845826" cy="230386"/>
          </a:xfrm>
          <a:prstGeom prst="rect">
            <a:avLst/>
          </a:prstGeom>
          <a:noFill/>
          <a:ln/>
        </p:spPr>
        <p:txBody>
          <a:bodyPr wrap="none" lIns="0" tIns="0" rIns="0" bIns="0" rtlCol="0" anchor="t"/>
          <a:lstStyle/>
          <a:p>
            <a:pPr marL="0" indent="0" algn="l">
              <a:lnSpc>
                <a:spcPts val="1800"/>
              </a:lnSpc>
              <a:buNone/>
            </a:pPr>
            <a:r>
              <a:rPr lang="en-US" sz="1450" dirty="0">
                <a:solidFill>
                  <a:srgbClr val="D6D9D7"/>
                </a:solidFill>
                <a:latin typeface="DM Sans Medium" pitchFamily="34" charset="0"/>
                <a:ea typeface="DM Sans Medium" pitchFamily="34" charset="-122"/>
                <a:cs typeface="DM Sans Medium" pitchFamily="34" charset="-120"/>
              </a:rPr>
              <a:t>Le Génie Excentrique</a:t>
            </a:r>
            <a:endParaRPr lang="en-US" sz="1450" dirty="0"/>
          </a:p>
        </p:txBody>
      </p:sp>
      <p:sp>
        <p:nvSpPr>
          <p:cNvPr id="18" name="Text 15"/>
          <p:cNvSpPr/>
          <p:nvPr/>
        </p:nvSpPr>
        <p:spPr>
          <a:xfrm>
            <a:off x="7032546" y="5733455"/>
            <a:ext cx="6788825" cy="1179195"/>
          </a:xfrm>
          <a:prstGeom prst="rect">
            <a:avLst/>
          </a:prstGeom>
          <a:noFill/>
          <a:ln/>
        </p:spPr>
        <p:txBody>
          <a:bodyPr wrap="square" lIns="0" tIns="0" rIns="0" bIns="0" rtlCol="0" anchor="t"/>
          <a:lstStyle/>
          <a:p>
            <a:pPr marL="0" indent="0" algn="l">
              <a:lnSpc>
                <a:spcPts val="2300"/>
              </a:lnSpc>
              <a:buNone/>
            </a:pPr>
            <a:r>
              <a:rPr lang="en-US" sz="1450" dirty="0">
                <a:solidFill>
                  <a:srgbClr val="D6D9D7"/>
                </a:solidFill>
                <a:latin typeface="Inter" pitchFamily="34" charset="0"/>
                <a:ea typeface="Inter" pitchFamily="34" charset="-122"/>
                <a:cs typeface="Inter" pitchFamily="34" charset="-120"/>
              </a:rPr>
              <a:t>Pédalait avec un masque à gaz contre le pollen, attachait sa tasse de thé avec une chaîne antivol, oubliait régulièrement des documents secrets dans ses poches ! Pourtant, ce génie distrait a </a:t>
            </a:r>
            <a:r>
              <a:rPr lang="en-US" sz="1450" b="1" dirty="0">
                <a:solidFill>
                  <a:srgbClr val="D6D9D7"/>
                </a:solidFill>
                <a:latin typeface="Inter" pitchFamily="34" charset="0"/>
                <a:ea typeface="Inter" pitchFamily="34" charset="-122"/>
                <a:cs typeface="Inter" pitchFamily="34" charset="-120"/>
              </a:rPr>
              <a:t>brisé Enigma</a:t>
            </a:r>
            <a:r>
              <a:rPr lang="en-US" sz="1450" dirty="0">
                <a:solidFill>
                  <a:srgbClr val="D6D9D7"/>
                </a:solidFill>
                <a:latin typeface="Inter" pitchFamily="34" charset="0"/>
                <a:ea typeface="Inter" pitchFamily="34" charset="-122"/>
                <a:cs typeface="Inter" pitchFamily="34" charset="-120"/>
              </a:rPr>
              <a:t>, sauvant des millions de vies.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69382"/>
            <a:ext cx="7556421" cy="1063228"/>
          </a:xfrm>
          <a:prstGeom prst="rect">
            <a:avLst/>
          </a:prstGeom>
          <a:noFill/>
          <a:ln/>
        </p:spPr>
        <p:txBody>
          <a:bodyPr wrap="square" lIns="0" tIns="0" rIns="0" bIns="0" rtlCol="0" anchor="t"/>
          <a:lstStyle/>
          <a:p>
            <a:pPr marL="0" indent="0" algn="l">
              <a:lnSpc>
                <a:spcPts val="4150"/>
              </a:lnSpc>
              <a:buNone/>
            </a:pPr>
            <a:r>
              <a:rPr lang="en-US" sz="3300" dirty="0">
                <a:solidFill>
                  <a:srgbClr val="F7F7F8"/>
                </a:solidFill>
                <a:latin typeface="DM Sans Medium" pitchFamily="34" charset="0"/>
                <a:ea typeface="DM Sans Medium" pitchFamily="34" charset="-122"/>
                <a:cs typeface="DM Sans Medium" pitchFamily="34" charset="-120"/>
              </a:rPr>
              <a:t>1943-1956 : La Naissance Officielle de l'IA</a:t>
            </a:r>
            <a:endParaRPr lang="en-US" sz="3300" dirty="0"/>
          </a:p>
        </p:txBody>
      </p:sp>
      <p:sp>
        <p:nvSpPr>
          <p:cNvPr id="4" name="Shape 1"/>
          <p:cNvSpPr/>
          <p:nvPr/>
        </p:nvSpPr>
        <p:spPr>
          <a:xfrm>
            <a:off x="793790" y="2087761"/>
            <a:ext cx="7556421" cy="5372457"/>
          </a:xfrm>
          <a:prstGeom prst="roundRect">
            <a:avLst>
              <a:gd name="adj" fmla="val 475"/>
            </a:avLst>
          </a:prstGeom>
          <a:solidFill>
            <a:srgbClr val="4C5052"/>
          </a:solidFill>
          <a:ln/>
        </p:spPr>
        <p:txBody>
          <a:bodyPr/>
          <a:lstStyle/>
          <a:p>
            <a:endParaRPr lang="fr-FR"/>
          </a:p>
        </p:txBody>
      </p:sp>
      <p:sp>
        <p:nvSpPr>
          <p:cNvPr id="5" name="Shape 2"/>
          <p:cNvSpPr/>
          <p:nvPr/>
        </p:nvSpPr>
        <p:spPr>
          <a:xfrm>
            <a:off x="793790" y="2087761"/>
            <a:ext cx="3778210" cy="3006090"/>
          </a:xfrm>
          <a:prstGeom prst="roundRect">
            <a:avLst>
              <a:gd name="adj" fmla="val 849"/>
            </a:avLst>
          </a:prstGeom>
          <a:solidFill>
            <a:srgbClr val="4C5052"/>
          </a:solidFill>
          <a:ln/>
        </p:spPr>
        <p:txBody>
          <a:bodyPr/>
          <a:lstStyle/>
          <a:p>
            <a:endParaRPr lang="fr-FR"/>
          </a:p>
        </p:txBody>
      </p:sp>
      <p:pic>
        <p:nvPicPr>
          <p:cNvPr id="6" name="Image 1" descr="preencoded.png"/>
          <p:cNvPicPr>
            <a:picLocks noChangeAspect="1"/>
          </p:cNvPicPr>
          <p:nvPr/>
        </p:nvPicPr>
        <p:blipFill>
          <a:blip r:embed="rId4"/>
          <a:stretch>
            <a:fillRect/>
          </a:stretch>
        </p:blipFill>
        <p:spPr>
          <a:xfrm>
            <a:off x="963811" y="2257782"/>
            <a:ext cx="2578537" cy="473869"/>
          </a:xfrm>
          <a:prstGeom prst="rect">
            <a:avLst/>
          </a:prstGeom>
        </p:spPr>
      </p:pic>
      <p:sp>
        <p:nvSpPr>
          <p:cNvPr id="7" name="Text 3"/>
          <p:cNvSpPr/>
          <p:nvPr/>
        </p:nvSpPr>
        <p:spPr>
          <a:xfrm>
            <a:off x="963811" y="2922984"/>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D6D9D7"/>
                </a:solidFill>
                <a:latin typeface="DM Sans Medium" pitchFamily="34" charset="0"/>
                <a:ea typeface="DM Sans Medium" pitchFamily="34" charset="-122"/>
                <a:cs typeface="DM Sans Medium" pitchFamily="34" charset="-120"/>
              </a:rPr>
              <a:t>McCulloch &amp; Pitts</a:t>
            </a:r>
            <a:endParaRPr lang="en-US" sz="1650" dirty="0"/>
          </a:p>
        </p:txBody>
      </p:sp>
      <p:sp>
        <p:nvSpPr>
          <p:cNvPr id="8" name="Text 4"/>
          <p:cNvSpPr/>
          <p:nvPr/>
        </p:nvSpPr>
        <p:spPr>
          <a:xfrm>
            <a:off x="963811" y="3290768"/>
            <a:ext cx="3438168" cy="1633061"/>
          </a:xfrm>
          <a:prstGeom prst="rect">
            <a:avLst/>
          </a:prstGeom>
          <a:noFill/>
          <a:ln/>
        </p:spPr>
        <p:txBody>
          <a:bodyPr wrap="square" lIns="0" tIns="0" rIns="0" bIns="0" rtlCol="0" anchor="t"/>
          <a:lstStyle/>
          <a:p>
            <a:pPr marL="0" indent="0" algn="l">
              <a:lnSpc>
                <a:spcPts val="2100"/>
              </a:lnSpc>
              <a:buNone/>
            </a:pPr>
            <a:r>
              <a:rPr lang="en-US" sz="1300" dirty="0">
                <a:solidFill>
                  <a:srgbClr val="D6D9D7"/>
                </a:solidFill>
                <a:latin typeface="Inter" pitchFamily="34" charset="0"/>
                <a:ea typeface="Inter" pitchFamily="34" charset="-122"/>
                <a:cs typeface="Inter" pitchFamily="34" charset="-120"/>
              </a:rPr>
              <a:t>1943 : Modélisent le </a:t>
            </a:r>
            <a:r>
              <a:rPr lang="en-US" sz="1300" b="1" dirty="0">
                <a:solidFill>
                  <a:srgbClr val="D6D9D7"/>
                </a:solidFill>
                <a:latin typeface="Inter" pitchFamily="34" charset="0"/>
                <a:ea typeface="Inter" pitchFamily="34" charset="-122"/>
                <a:cs typeface="Inter" pitchFamily="34" charset="-120"/>
              </a:rPr>
              <a:t>neurone artificiel</a:t>
            </a:r>
            <a:r>
              <a:rPr lang="en-US" sz="1300" dirty="0">
                <a:solidFill>
                  <a:srgbClr val="D6D9D7"/>
                </a:solidFill>
                <a:latin typeface="Inter" pitchFamily="34" charset="0"/>
                <a:ea typeface="Inter" pitchFamily="34" charset="-122"/>
                <a:cs typeface="Inter" pitchFamily="34" charset="-120"/>
              </a:rPr>
              <a:t>. Warren McCulloch, neurophysiologiste de 45 ans, "adopte" Walter Pitts, autodidacte prodige de 20 ans vivant dans la rue. Leur collaboration improbable pose les fondations des réseaux de neurones.</a:t>
            </a:r>
            <a:endParaRPr lang="en-US" sz="1300" dirty="0"/>
          </a:p>
        </p:txBody>
      </p:sp>
      <p:sp>
        <p:nvSpPr>
          <p:cNvPr id="9" name="Shape 5"/>
          <p:cNvSpPr/>
          <p:nvPr/>
        </p:nvSpPr>
        <p:spPr>
          <a:xfrm>
            <a:off x="4572000" y="2087761"/>
            <a:ext cx="3778210" cy="3006090"/>
          </a:xfrm>
          <a:prstGeom prst="rect">
            <a:avLst/>
          </a:prstGeom>
          <a:solidFill>
            <a:srgbClr val="4C5052"/>
          </a:solidFill>
          <a:ln/>
        </p:spPr>
        <p:txBody>
          <a:bodyPr/>
          <a:lstStyle/>
          <a:p>
            <a:endParaRPr lang="fr-FR"/>
          </a:p>
        </p:txBody>
      </p:sp>
      <p:sp>
        <p:nvSpPr>
          <p:cNvPr id="10" name="Shape 6"/>
          <p:cNvSpPr/>
          <p:nvPr/>
        </p:nvSpPr>
        <p:spPr>
          <a:xfrm>
            <a:off x="4572000" y="2087761"/>
            <a:ext cx="22860" cy="3006090"/>
          </a:xfrm>
          <a:prstGeom prst="roundRect">
            <a:avLst>
              <a:gd name="adj" fmla="val 111628"/>
            </a:avLst>
          </a:prstGeom>
          <a:solidFill>
            <a:srgbClr val="65696B"/>
          </a:solidFill>
          <a:ln/>
        </p:spPr>
        <p:txBody>
          <a:bodyPr/>
          <a:lstStyle/>
          <a:p>
            <a:endParaRPr lang="fr-FR"/>
          </a:p>
        </p:txBody>
      </p:sp>
      <p:pic>
        <p:nvPicPr>
          <p:cNvPr id="11" name="Image 2" descr="preencoded.png"/>
          <p:cNvPicPr>
            <a:picLocks noChangeAspect="1"/>
          </p:cNvPicPr>
          <p:nvPr/>
        </p:nvPicPr>
        <p:blipFill>
          <a:blip r:embed="rId5"/>
          <a:stretch>
            <a:fillRect/>
          </a:stretch>
        </p:blipFill>
        <p:spPr>
          <a:xfrm>
            <a:off x="4742021" y="2257782"/>
            <a:ext cx="2578537" cy="473869"/>
          </a:xfrm>
          <a:prstGeom prst="rect">
            <a:avLst/>
          </a:prstGeom>
        </p:spPr>
      </p:pic>
      <p:sp>
        <p:nvSpPr>
          <p:cNvPr id="12" name="Text 7"/>
          <p:cNvSpPr/>
          <p:nvPr/>
        </p:nvSpPr>
        <p:spPr>
          <a:xfrm>
            <a:off x="4742021" y="2922984"/>
            <a:ext cx="2627709" cy="265747"/>
          </a:xfrm>
          <a:prstGeom prst="rect">
            <a:avLst/>
          </a:prstGeom>
          <a:noFill/>
          <a:ln/>
        </p:spPr>
        <p:txBody>
          <a:bodyPr wrap="none" lIns="0" tIns="0" rIns="0" bIns="0" rtlCol="0" anchor="t"/>
          <a:lstStyle/>
          <a:p>
            <a:pPr marL="0" indent="0" algn="l">
              <a:lnSpc>
                <a:spcPts val="2050"/>
              </a:lnSpc>
              <a:buNone/>
            </a:pPr>
            <a:r>
              <a:rPr lang="en-US" sz="1650" dirty="0">
                <a:solidFill>
                  <a:srgbClr val="D6D9D7"/>
                </a:solidFill>
                <a:latin typeface="DM Sans Medium" pitchFamily="34" charset="0"/>
                <a:ea typeface="DM Sans Medium" pitchFamily="34" charset="-122"/>
                <a:cs typeface="DM Sans Medium" pitchFamily="34" charset="-120"/>
              </a:rPr>
              <a:t>Conférence de Dartmouth</a:t>
            </a:r>
            <a:endParaRPr lang="en-US" sz="1650" dirty="0"/>
          </a:p>
        </p:txBody>
      </p:sp>
      <p:sp>
        <p:nvSpPr>
          <p:cNvPr id="13" name="Text 8"/>
          <p:cNvSpPr/>
          <p:nvPr/>
        </p:nvSpPr>
        <p:spPr>
          <a:xfrm>
            <a:off x="4742021" y="3290768"/>
            <a:ext cx="3438168" cy="1633061"/>
          </a:xfrm>
          <a:prstGeom prst="rect">
            <a:avLst/>
          </a:prstGeom>
          <a:noFill/>
          <a:ln/>
        </p:spPr>
        <p:txBody>
          <a:bodyPr wrap="square" lIns="0" tIns="0" rIns="0" bIns="0" rtlCol="0" anchor="t"/>
          <a:lstStyle/>
          <a:p>
            <a:pPr marL="0" indent="0" algn="l">
              <a:lnSpc>
                <a:spcPts val="2100"/>
              </a:lnSpc>
              <a:buNone/>
            </a:pPr>
            <a:r>
              <a:rPr lang="en-US" sz="1300" dirty="0">
                <a:solidFill>
                  <a:srgbClr val="D6D9D7"/>
                </a:solidFill>
                <a:latin typeface="Inter" pitchFamily="34" charset="0"/>
                <a:ea typeface="Inter" pitchFamily="34" charset="-122"/>
                <a:cs typeface="Inter" pitchFamily="34" charset="-120"/>
              </a:rPr>
              <a:t>1956 : John McCarthy crée le terme </a:t>
            </a:r>
            <a:r>
              <a:rPr lang="en-US" sz="1300" b="1" dirty="0">
                <a:solidFill>
                  <a:srgbClr val="D6D9D7"/>
                </a:solidFill>
                <a:latin typeface="Inter" pitchFamily="34" charset="0"/>
                <a:ea typeface="Inter" pitchFamily="34" charset="-122"/>
                <a:cs typeface="Inter" pitchFamily="34" charset="-120"/>
              </a:rPr>
              <a:t>"Intelligence Artificielle"</a:t>
            </a:r>
            <a:r>
              <a:rPr lang="en-US" sz="1300" dirty="0">
                <a:solidFill>
                  <a:srgbClr val="D6D9D7"/>
                </a:solidFill>
                <a:latin typeface="Inter" pitchFamily="34" charset="0"/>
                <a:ea typeface="Inter" pitchFamily="34" charset="-122"/>
                <a:cs typeface="Inter" pitchFamily="34" charset="-120"/>
              </a:rPr>
              <a:t> pour attirer les financements de la Fondation Rockefeller. Un choix marketing génial qui crée une discipline entière et façonne les attentes pour les décennies à venir !</a:t>
            </a:r>
            <a:endParaRPr lang="en-US" sz="1300" dirty="0"/>
          </a:p>
        </p:txBody>
      </p:sp>
      <p:sp>
        <p:nvSpPr>
          <p:cNvPr id="14" name="Shape 9"/>
          <p:cNvSpPr/>
          <p:nvPr/>
        </p:nvSpPr>
        <p:spPr>
          <a:xfrm>
            <a:off x="793790" y="5093851"/>
            <a:ext cx="7556421" cy="2366367"/>
          </a:xfrm>
          <a:prstGeom prst="rect">
            <a:avLst/>
          </a:prstGeom>
          <a:solidFill>
            <a:srgbClr val="4C5052"/>
          </a:solidFill>
          <a:ln/>
        </p:spPr>
        <p:txBody>
          <a:bodyPr/>
          <a:lstStyle/>
          <a:p>
            <a:endParaRPr lang="fr-FR"/>
          </a:p>
        </p:txBody>
      </p:sp>
      <p:sp>
        <p:nvSpPr>
          <p:cNvPr id="15" name="Shape 10"/>
          <p:cNvSpPr/>
          <p:nvPr/>
        </p:nvSpPr>
        <p:spPr>
          <a:xfrm>
            <a:off x="793790" y="5093851"/>
            <a:ext cx="7556421" cy="22860"/>
          </a:xfrm>
          <a:prstGeom prst="roundRect">
            <a:avLst>
              <a:gd name="adj" fmla="val 111628"/>
            </a:avLst>
          </a:prstGeom>
          <a:solidFill>
            <a:srgbClr val="65696B"/>
          </a:solidFill>
          <a:ln/>
        </p:spPr>
        <p:txBody>
          <a:bodyPr/>
          <a:lstStyle/>
          <a:p>
            <a:endParaRPr lang="fr-FR"/>
          </a:p>
        </p:txBody>
      </p:sp>
      <p:pic>
        <p:nvPicPr>
          <p:cNvPr id="16" name="Image 3" descr="preencoded.png"/>
          <p:cNvPicPr>
            <a:picLocks noChangeAspect="1"/>
          </p:cNvPicPr>
          <p:nvPr/>
        </p:nvPicPr>
        <p:blipFill>
          <a:blip r:embed="rId6"/>
          <a:stretch>
            <a:fillRect/>
          </a:stretch>
        </p:blipFill>
        <p:spPr>
          <a:xfrm>
            <a:off x="963811" y="5263872"/>
            <a:ext cx="3540562" cy="650677"/>
          </a:xfrm>
          <a:prstGeom prst="rect">
            <a:avLst/>
          </a:prstGeom>
        </p:spPr>
      </p:pic>
      <p:sp>
        <p:nvSpPr>
          <p:cNvPr id="17" name="Text 11"/>
          <p:cNvSpPr/>
          <p:nvPr/>
        </p:nvSpPr>
        <p:spPr>
          <a:xfrm>
            <a:off x="963811" y="6105882"/>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D6D9D7"/>
                </a:solidFill>
                <a:latin typeface="DM Sans Medium" pitchFamily="34" charset="0"/>
                <a:ea typeface="DM Sans Medium" pitchFamily="34" charset="-122"/>
                <a:cs typeface="DM Sans Medium" pitchFamily="34" charset="-120"/>
              </a:rPr>
              <a:t>Langage LISP</a:t>
            </a:r>
            <a:endParaRPr lang="en-US" sz="1650" dirty="0"/>
          </a:p>
        </p:txBody>
      </p:sp>
      <p:sp>
        <p:nvSpPr>
          <p:cNvPr id="18" name="Text 12"/>
          <p:cNvSpPr/>
          <p:nvPr/>
        </p:nvSpPr>
        <p:spPr>
          <a:xfrm>
            <a:off x="963811" y="6473666"/>
            <a:ext cx="7216378" cy="816531"/>
          </a:xfrm>
          <a:prstGeom prst="rect">
            <a:avLst/>
          </a:prstGeom>
          <a:noFill/>
          <a:ln/>
        </p:spPr>
        <p:txBody>
          <a:bodyPr wrap="square" lIns="0" tIns="0" rIns="0" bIns="0" rtlCol="0" anchor="t"/>
          <a:lstStyle/>
          <a:p>
            <a:pPr marL="0" indent="0" algn="l">
              <a:lnSpc>
                <a:spcPts val="2100"/>
              </a:lnSpc>
              <a:buNone/>
            </a:pPr>
            <a:r>
              <a:rPr lang="en-US" sz="1300" dirty="0">
                <a:solidFill>
                  <a:srgbClr val="D6D9D7"/>
                </a:solidFill>
                <a:latin typeface="Inter" pitchFamily="34" charset="0"/>
                <a:ea typeface="Inter" pitchFamily="34" charset="-122"/>
                <a:cs typeface="Inter" pitchFamily="34" charset="-120"/>
              </a:rPr>
              <a:t>1958 : McCarthy invente LISP, le </a:t>
            </a:r>
            <a:r>
              <a:rPr lang="en-US" sz="1300" b="1" dirty="0">
                <a:solidFill>
                  <a:srgbClr val="D6D9D7"/>
                </a:solidFill>
                <a:latin typeface="Inter" pitchFamily="34" charset="0"/>
                <a:ea typeface="Inter" pitchFamily="34" charset="-122"/>
                <a:cs typeface="Inter" pitchFamily="34" charset="-120"/>
              </a:rPr>
              <a:t>langage immortel</a:t>
            </a:r>
            <a:r>
              <a:rPr lang="en-US" sz="1300" dirty="0">
                <a:solidFill>
                  <a:srgbClr val="D6D9D7"/>
                </a:solidFill>
                <a:latin typeface="Inter" pitchFamily="34" charset="0"/>
                <a:ea typeface="Inter" pitchFamily="34" charset="-122"/>
                <a:cs typeface="Inter" pitchFamily="34" charset="-120"/>
              </a:rPr>
              <a:t> de l'IA. Créé en 1958, il fonctionne encore aujourd'hui pratiquement inchangé ! Élégance mathématique et puissance d'expression qui ont inspiré des générations de langages.</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28318"/>
            <a:ext cx="6071592" cy="496133"/>
          </a:xfrm>
          <a:prstGeom prst="rect">
            <a:avLst/>
          </a:prstGeom>
          <a:noFill/>
          <a:ln/>
        </p:spPr>
        <p:txBody>
          <a:bodyPr wrap="none" lIns="0" tIns="0" rIns="0" bIns="0" rtlCol="0" anchor="t"/>
          <a:lstStyle/>
          <a:p>
            <a:pPr marL="0" indent="0" algn="l">
              <a:lnSpc>
                <a:spcPts val="3900"/>
              </a:lnSpc>
              <a:buNone/>
            </a:pPr>
            <a:r>
              <a:rPr lang="en-US" sz="3100" dirty="0">
                <a:solidFill>
                  <a:srgbClr val="F7F7F8"/>
                </a:solidFill>
                <a:latin typeface="DM Sans Medium" pitchFamily="34" charset="0"/>
                <a:ea typeface="DM Sans Medium" pitchFamily="34" charset="-122"/>
                <a:cs typeface="DM Sans Medium" pitchFamily="34" charset="-120"/>
              </a:rPr>
              <a:t>L'Âge d'Or des Systèmes Experts</a:t>
            </a:r>
            <a:endParaRPr lang="en-US" sz="3100" dirty="0"/>
          </a:p>
        </p:txBody>
      </p:sp>
      <p:sp>
        <p:nvSpPr>
          <p:cNvPr id="3" name="Text 1"/>
          <p:cNvSpPr/>
          <p:nvPr/>
        </p:nvSpPr>
        <p:spPr>
          <a:xfrm>
            <a:off x="793790" y="1562576"/>
            <a:ext cx="4419362" cy="297656"/>
          </a:xfrm>
          <a:prstGeom prst="rect">
            <a:avLst/>
          </a:prstGeom>
          <a:noFill/>
          <a:ln/>
        </p:spPr>
        <p:txBody>
          <a:bodyPr wrap="none" lIns="0" tIns="0" rIns="0" bIns="0" rtlCol="0" anchor="t"/>
          <a:lstStyle/>
          <a:p>
            <a:pPr marL="0" indent="0" algn="l">
              <a:lnSpc>
                <a:spcPts val="2300"/>
              </a:lnSpc>
              <a:buNone/>
            </a:pPr>
            <a:r>
              <a:rPr lang="en-US" sz="1850" dirty="0">
                <a:solidFill>
                  <a:srgbClr val="F7F7F8"/>
                </a:solidFill>
                <a:latin typeface="DM Sans Medium" pitchFamily="34" charset="0"/>
                <a:ea typeface="DM Sans Medium" pitchFamily="34" charset="-122"/>
                <a:cs typeface="DM Sans Medium" pitchFamily="34" charset="-120"/>
              </a:rPr>
              <a:t>DENDRAL : Le Premier Succès Industriel</a:t>
            </a:r>
            <a:endParaRPr lang="en-US" sz="1850" dirty="0"/>
          </a:p>
        </p:txBody>
      </p:sp>
      <p:pic>
        <p:nvPicPr>
          <p:cNvPr id="4" name="Image 0" descr="preencoded.png"/>
          <p:cNvPicPr>
            <a:picLocks noChangeAspect="1"/>
          </p:cNvPicPr>
          <p:nvPr/>
        </p:nvPicPr>
        <p:blipFill>
          <a:blip r:embed="rId3"/>
          <a:stretch>
            <a:fillRect/>
          </a:stretch>
        </p:blipFill>
        <p:spPr>
          <a:xfrm>
            <a:off x="793790" y="2276951"/>
            <a:ext cx="4241363" cy="4241363"/>
          </a:xfrm>
          <a:prstGeom prst="rect">
            <a:avLst/>
          </a:prstGeom>
        </p:spPr>
      </p:pic>
      <p:sp>
        <p:nvSpPr>
          <p:cNvPr id="5" name="Text 2"/>
          <p:cNvSpPr/>
          <p:nvPr/>
        </p:nvSpPr>
        <p:spPr>
          <a:xfrm>
            <a:off x="7247811" y="2241233"/>
            <a:ext cx="6596301" cy="1587698"/>
          </a:xfrm>
          <a:prstGeom prst="rect">
            <a:avLst/>
          </a:prstGeom>
          <a:noFill/>
          <a:ln/>
        </p:spPr>
        <p:txBody>
          <a:bodyPr wrap="square" lIns="0" tIns="0" rIns="0" bIns="0" rtlCol="0" anchor="t"/>
          <a:lstStyle/>
          <a:p>
            <a:pPr marL="0" indent="0" algn="l">
              <a:lnSpc>
                <a:spcPts val="2500"/>
              </a:lnSpc>
              <a:buNone/>
            </a:pPr>
            <a:r>
              <a:rPr lang="en-US" sz="1550" b="1" dirty="0">
                <a:solidFill>
                  <a:srgbClr val="D6D9D7"/>
                </a:solidFill>
                <a:latin typeface="Inter" pitchFamily="34" charset="0"/>
                <a:ea typeface="Inter" pitchFamily="34" charset="-122"/>
                <a:cs typeface="Inter" pitchFamily="34" charset="-120"/>
              </a:rPr>
              <a:t>1965</a:t>
            </a:r>
            <a:r>
              <a:rPr lang="en-US" sz="1550" dirty="0">
                <a:solidFill>
                  <a:srgbClr val="D6D9D7"/>
                </a:solidFill>
                <a:latin typeface="Inter" pitchFamily="34" charset="0"/>
                <a:ea typeface="Inter" pitchFamily="34" charset="-122"/>
                <a:cs typeface="Inter" pitchFamily="34" charset="-120"/>
              </a:rPr>
              <a:t> : À l'Université Stanford, le programme DENDRAL révolutionne l'analyse de molécules chimiques par spectrométrie de masse. Premier </a:t>
            </a:r>
            <a:r>
              <a:rPr lang="en-US" sz="1550" b="1" dirty="0">
                <a:solidFill>
                  <a:srgbClr val="D6D9D7"/>
                </a:solidFill>
                <a:latin typeface="Inter" pitchFamily="34" charset="0"/>
                <a:ea typeface="Inter" pitchFamily="34" charset="-122"/>
                <a:cs typeface="Inter" pitchFamily="34" charset="-120"/>
              </a:rPr>
              <a:t>système expert</a:t>
            </a:r>
            <a:r>
              <a:rPr lang="en-US" sz="1550" dirty="0">
                <a:solidFill>
                  <a:srgbClr val="D6D9D7"/>
                </a:solidFill>
                <a:latin typeface="Inter" pitchFamily="34" charset="0"/>
                <a:ea typeface="Inter" pitchFamily="34" charset="-122"/>
                <a:cs typeface="Inter" pitchFamily="34" charset="-120"/>
              </a:rPr>
              <a:t> à dépasser le cadre du laboratoire pour rendre des services concrets à l'industrie pharmaceutique et chimique.</a:t>
            </a:r>
            <a:endParaRPr lang="en-US" sz="1550" dirty="0"/>
          </a:p>
        </p:txBody>
      </p:sp>
      <p:sp>
        <p:nvSpPr>
          <p:cNvPr id="6" name="Text 3"/>
          <p:cNvSpPr/>
          <p:nvPr/>
        </p:nvSpPr>
        <p:spPr>
          <a:xfrm>
            <a:off x="7247811" y="3971806"/>
            <a:ext cx="659630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7" name="Text 4"/>
          <p:cNvSpPr/>
          <p:nvPr/>
        </p:nvSpPr>
        <p:spPr>
          <a:xfrm>
            <a:off x="7247811" y="4432221"/>
            <a:ext cx="6596301" cy="1270159"/>
          </a:xfrm>
          <a:prstGeom prst="rect">
            <a:avLst/>
          </a:prstGeom>
          <a:noFill/>
          <a:ln/>
        </p:spPr>
        <p:txBody>
          <a:bodyPr wrap="square" lIns="0" tIns="0" rIns="0" bIns="0" rtlCol="0" anchor="t"/>
          <a:lstStyle/>
          <a:p>
            <a:pPr marL="0" indent="0" algn="l">
              <a:lnSpc>
                <a:spcPts val="2500"/>
              </a:lnSpc>
              <a:buNone/>
            </a:pPr>
            <a:r>
              <a:rPr lang="en-US" sz="1550" b="1" dirty="0">
                <a:solidFill>
                  <a:srgbClr val="D6D9D7"/>
                </a:solidFill>
                <a:latin typeface="Inter" pitchFamily="34" charset="0"/>
                <a:ea typeface="Inter" pitchFamily="34" charset="-122"/>
                <a:cs typeface="Inter" pitchFamily="34" charset="-120"/>
              </a:rPr>
              <a:t>Performance révolutionnaire :</a:t>
            </a:r>
            <a:r>
              <a:rPr lang="en-US" sz="1550" dirty="0">
                <a:solidFill>
                  <a:srgbClr val="D6D9D7"/>
                </a:solidFill>
                <a:latin typeface="Inter" pitchFamily="34" charset="0"/>
                <a:ea typeface="Inter" pitchFamily="34" charset="-122"/>
                <a:cs typeface="Inter" pitchFamily="34" charset="-120"/>
              </a:rPr>
              <a:t> DENDRAL découvre de nouveaux types de molécules organiques que les chimistes expérimentés avaient ratées ! L'IA devient pour la première fois </a:t>
            </a:r>
            <a:r>
              <a:rPr lang="en-US" sz="1550" b="1" dirty="0">
                <a:solidFill>
                  <a:srgbClr val="D6D9D7"/>
                </a:solidFill>
                <a:latin typeface="Inter" pitchFamily="34" charset="0"/>
                <a:ea typeface="Inter" pitchFamily="34" charset="-122"/>
                <a:cs typeface="Inter" pitchFamily="34" charset="-120"/>
              </a:rPr>
              <a:t>co-auteur d'une publication scientifique</a:t>
            </a:r>
            <a:r>
              <a:rPr lang="en-US" sz="1550" dirty="0">
                <a:solidFill>
                  <a:srgbClr val="D6D9D7"/>
                </a:solidFill>
                <a:latin typeface="Inter" pitchFamily="34" charset="0"/>
                <a:ea typeface="Inter" pitchFamily="34" charset="-122"/>
                <a:cs typeface="Inter" pitchFamily="34" charset="-120"/>
              </a:rPr>
              <a:t> dans une revue à comité de lecture.</a:t>
            </a:r>
            <a:endParaRPr lang="en-US" sz="1550" dirty="0"/>
          </a:p>
        </p:txBody>
      </p:sp>
      <p:sp>
        <p:nvSpPr>
          <p:cNvPr id="8" name="Text 5"/>
          <p:cNvSpPr/>
          <p:nvPr/>
        </p:nvSpPr>
        <p:spPr>
          <a:xfrm>
            <a:off x="7247811" y="5845254"/>
            <a:ext cx="6596301"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9" name="Text 6"/>
          <p:cNvSpPr/>
          <p:nvPr/>
        </p:nvSpPr>
        <p:spPr>
          <a:xfrm>
            <a:off x="7247811" y="6305669"/>
            <a:ext cx="6596301" cy="952619"/>
          </a:xfrm>
          <a:prstGeom prst="rect">
            <a:avLst/>
          </a:prstGeom>
          <a:noFill/>
          <a:ln/>
        </p:spPr>
        <p:txBody>
          <a:bodyPr wrap="square" lIns="0" tIns="0" rIns="0" bIns="0" rtlCol="0" anchor="t"/>
          <a:lstStyle/>
          <a:p>
            <a:pPr marL="0" indent="0" algn="l">
              <a:lnSpc>
                <a:spcPts val="2500"/>
              </a:lnSpc>
              <a:buNone/>
            </a:pPr>
            <a:r>
              <a:rPr lang="en-US" sz="1550" dirty="0">
                <a:solidFill>
                  <a:srgbClr val="D6D9D7"/>
                </a:solidFill>
                <a:latin typeface="Inter" pitchFamily="34" charset="0"/>
                <a:ea typeface="Inter" pitchFamily="34" charset="-122"/>
                <a:cs typeface="Inter" pitchFamily="34" charset="-120"/>
              </a:rPr>
              <a:t>Cette réussite lance l'âge d'or des systèmes experts dans les années 1970-1980, avec des applications en médecine (MYCIN), géologie (PROSPECTOR) et configuration de systèmes (XCON chez DEC).</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86038"/>
            <a:ext cx="9443680" cy="637937"/>
          </a:xfrm>
          <a:prstGeom prst="rect">
            <a:avLst/>
          </a:prstGeom>
          <a:noFill/>
          <a:ln/>
        </p:spPr>
        <p:txBody>
          <a:bodyPr wrap="none" lIns="0" tIns="0" rIns="0" bIns="0" rtlCol="0" anchor="t"/>
          <a:lstStyle/>
          <a:p>
            <a:pPr marL="0" indent="0" algn="l">
              <a:lnSpc>
                <a:spcPts val="5000"/>
              </a:lnSpc>
              <a:buNone/>
            </a:pPr>
            <a:r>
              <a:rPr lang="en-US" sz="4000" dirty="0">
                <a:solidFill>
                  <a:srgbClr val="F7F7F8"/>
                </a:solidFill>
                <a:latin typeface="DM Sans Medium" pitchFamily="34" charset="0"/>
                <a:ea typeface="DM Sans Medium" pitchFamily="34" charset="-122"/>
                <a:cs typeface="DM Sans Medium" pitchFamily="34" charset="-120"/>
              </a:rPr>
              <a:t>Les Hivers de l'IA : Cycles de Désillusion</a:t>
            </a:r>
            <a:endParaRPr lang="en-US" sz="4000" dirty="0"/>
          </a:p>
        </p:txBody>
      </p:sp>
      <p:sp>
        <p:nvSpPr>
          <p:cNvPr id="3" name="Shape 1"/>
          <p:cNvSpPr/>
          <p:nvPr/>
        </p:nvSpPr>
        <p:spPr>
          <a:xfrm>
            <a:off x="7303770" y="1732240"/>
            <a:ext cx="22860" cy="5811322"/>
          </a:xfrm>
          <a:prstGeom prst="roundRect">
            <a:avLst>
              <a:gd name="adj" fmla="val 133954"/>
            </a:avLst>
          </a:prstGeom>
          <a:solidFill>
            <a:srgbClr val="65696B"/>
          </a:solidFill>
          <a:ln/>
        </p:spPr>
        <p:txBody>
          <a:bodyPr/>
          <a:lstStyle/>
          <a:p>
            <a:endParaRPr lang="fr-FR"/>
          </a:p>
        </p:txBody>
      </p:sp>
      <p:sp>
        <p:nvSpPr>
          <p:cNvPr id="4" name="Shape 2"/>
          <p:cNvSpPr/>
          <p:nvPr/>
        </p:nvSpPr>
        <p:spPr>
          <a:xfrm>
            <a:off x="6496110" y="1950363"/>
            <a:ext cx="612338" cy="22860"/>
          </a:xfrm>
          <a:prstGeom prst="roundRect">
            <a:avLst>
              <a:gd name="adj" fmla="val 133954"/>
            </a:avLst>
          </a:prstGeom>
          <a:solidFill>
            <a:srgbClr val="65696B"/>
          </a:solidFill>
          <a:ln/>
        </p:spPr>
        <p:txBody>
          <a:bodyPr/>
          <a:lstStyle/>
          <a:p>
            <a:endParaRPr lang="fr-FR"/>
          </a:p>
        </p:txBody>
      </p:sp>
      <p:sp>
        <p:nvSpPr>
          <p:cNvPr id="5" name="Shape 3"/>
          <p:cNvSpPr/>
          <p:nvPr/>
        </p:nvSpPr>
        <p:spPr>
          <a:xfrm>
            <a:off x="7085588" y="1732240"/>
            <a:ext cx="459224" cy="459224"/>
          </a:xfrm>
          <a:prstGeom prst="roundRect">
            <a:avLst>
              <a:gd name="adj" fmla="val 6668"/>
            </a:avLst>
          </a:prstGeom>
          <a:solidFill>
            <a:srgbClr val="4C5052"/>
          </a:solidFill>
          <a:ln/>
        </p:spPr>
        <p:txBody>
          <a:bodyPr/>
          <a:lstStyle/>
          <a:p>
            <a:endParaRPr lang="fr-FR"/>
          </a:p>
        </p:txBody>
      </p:sp>
      <p:sp>
        <p:nvSpPr>
          <p:cNvPr id="6" name="Text 4"/>
          <p:cNvSpPr/>
          <p:nvPr/>
        </p:nvSpPr>
        <p:spPr>
          <a:xfrm>
            <a:off x="7162086" y="1770459"/>
            <a:ext cx="306110" cy="382667"/>
          </a:xfrm>
          <a:prstGeom prst="rect">
            <a:avLst/>
          </a:prstGeom>
          <a:noFill/>
          <a:ln/>
        </p:spPr>
        <p:txBody>
          <a:bodyPr wrap="none" lIns="0" tIns="0" rIns="0" bIns="0" rtlCol="0" anchor="t"/>
          <a:lstStyle/>
          <a:p>
            <a:pPr marL="0" indent="0" algn="ctr">
              <a:lnSpc>
                <a:spcPts val="2400"/>
              </a:lnSpc>
              <a:buNone/>
            </a:pPr>
            <a:r>
              <a:rPr lang="en-US" sz="2400" dirty="0">
                <a:solidFill>
                  <a:srgbClr val="D6D9D7"/>
                </a:solidFill>
                <a:latin typeface="DM Sans Medium" pitchFamily="34" charset="0"/>
                <a:ea typeface="DM Sans Medium" pitchFamily="34" charset="-122"/>
                <a:cs typeface="DM Sans Medium" pitchFamily="34" charset="-120"/>
              </a:rPr>
              <a:t>1</a:t>
            </a:r>
            <a:endParaRPr lang="en-US" sz="2400" dirty="0"/>
          </a:p>
        </p:txBody>
      </p:sp>
      <p:sp>
        <p:nvSpPr>
          <p:cNvPr id="7" name="Text 5"/>
          <p:cNvSpPr/>
          <p:nvPr/>
        </p:nvSpPr>
        <p:spPr>
          <a:xfrm>
            <a:off x="3260884" y="1802368"/>
            <a:ext cx="3033593" cy="318849"/>
          </a:xfrm>
          <a:prstGeom prst="rect">
            <a:avLst/>
          </a:prstGeom>
          <a:noFill/>
          <a:ln/>
        </p:spPr>
        <p:txBody>
          <a:bodyPr wrap="none" lIns="0" tIns="0" rIns="0" bIns="0" rtlCol="0" anchor="t"/>
          <a:lstStyle/>
          <a:p>
            <a:pPr marL="0" indent="0" algn="r">
              <a:lnSpc>
                <a:spcPts val="2500"/>
              </a:lnSpc>
              <a:buNone/>
            </a:pPr>
            <a:r>
              <a:rPr lang="en-US" sz="2000" dirty="0">
                <a:solidFill>
                  <a:srgbClr val="D6D9D7"/>
                </a:solidFill>
                <a:latin typeface="DM Sans Medium" pitchFamily="34" charset="0"/>
                <a:ea typeface="DM Sans Medium" pitchFamily="34" charset="-122"/>
                <a:cs typeface="DM Sans Medium" pitchFamily="34" charset="-120"/>
              </a:rPr>
              <a:t>1974-1980 : Premier Hiver</a:t>
            </a:r>
            <a:endParaRPr lang="en-US" sz="2000" dirty="0"/>
          </a:p>
        </p:txBody>
      </p:sp>
      <p:sp>
        <p:nvSpPr>
          <p:cNvPr id="8" name="Text 6"/>
          <p:cNvSpPr/>
          <p:nvPr/>
        </p:nvSpPr>
        <p:spPr>
          <a:xfrm>
            <a:off x="793790" y="2243614"/>
            <a:ext cx="5500688" cy="1633538"/>
          </a:xfrm>
          <a:prstGeom prst="rect">
            <a:avLst/>
          </a:prstGeom>
          <a:noFill/>
          <a:ln/>
        </p:spPr>
        <p:txBody>
          <a:bodyPr wrap="square" lIns="0" tIns="0" rIns="0" bIns="0" rtlCol="0" anchor="t"/>
          <a:lstStyle/>
          <a:p>
            <a:pPr marL="0" indent="0" algn="r">
              <a:lnSpc>
                <a:spcPts val="2550"/>
              </a:lnSpc>
              <a:buNone/>
            </a:pPr>
            <a:r>
              <a:rPr lang="en-US" sz="1600" dirty="0">
                <a:solidFill>
                  <a:srgbClr val="D6D9D7"/>
                </a:solidFill>
                <a:latin typeface="Inter" pitchFamily="34" charset="0"/>
                <a:ea typeface="Inter" pitchFamily="34" charset="-122"/>
                <a:cs typeface="Inter" pitchFamily="34" charset="-120"/>
              </a:rPr>
              <a:t>Le </a:t>
            </a:r>
            <a:r>
              <a:rPr lang="en-US" sz="1600" b="1" dirty="0">
                <a:solidFill>
                  <a:srgbClr val="D6D9D7"/>
                </a:solidFill>
                <a:latin typeface="Inter" pitchFamily="34" charset="0"/>
                <a:ea typeface="Inter" pitchFamily="34" charset="-122"/>
                <a:cs typeface="Inter" pitchFamily="34" charset="-120"/>
              </a:rPr>
              <a:t>rapport Lighthill</a:t>
            </a:r>
            <a:r>
              <a:rPr lang="en-US" sz="1600" dirty="0">
                <a:solidFill>
                  <a:srgbClr val="D6D9D7"/>
                </a:solidFill>
                <a:latin typeface="Inter" pitchFamily="34" charset="0"/>
                <a:ea typeface="Inter" pitchFamily="34" charset="-122"/>
                <a:cs typeface="Inter" pitchFamily="34" charset="-120"/>
              </a:rPr>
              <a:t> dénonce publiquement les promesses irréalistes de l'IA britannique. Réduction brutale de 50% des budgets de recherche. Leçon douloureuse mais nécessaire : rester réaliste sur les capacités actuelles sans étouffer l'innovation.</a:t>
            </a:r>
            <a:endParaRPr lang="en-US" sz="1600" dirty="0"/>
          </a:p>
        </p:txBody>
      </p:sp>
      <p:sp>
        <p:nvSpPr>
          <p:cNvPr id="9" name="Shape 7"/>
          <p:cNvSpPr/>
          <p:nvPr/>
        </p:nvSpPr>
        <p:spPr>
          <a:xfrm>
            <a:off x="7521952" y="3175159"/>
            <a:ext cx="612338" cy="22860"/>
          </a:xfrm>
          <a:prstGeom prst="roundRect">
            <a:avLst>
              <a:gd name="adj" fmla="val 133954"/>
            </a:avLst>
          </a:prstGeom>
          <a:solidFill>
            <a:srgbClr val="65696B"/>
          </a:solidFill>
          <a:ln/>
        </p:spPr>
        <p:txBody>
          <a:bodyPr/>
          <a:lstStyle/>
          <a:p>
            <a:endParaRPr lang="fr-FR"/>
          </a:p>
        </p:txBody>
      </p:sp>
      <p:sp>
        <p:nvSpPr>
          <p:cNvPr id="10" name="Shape 8"/>
          <p:cNvSpPr/>
          <p:nvPr/>
        </p:nvSpPr>
        <p:spPr>
          <a:xfrm>
            <a:off x="7085588" y="2957036"/>
            <a:ext cx="459224" cy="459224"/>
          </a:xfrm>
          <a:prstGeom prst="roundRect">
            <a:avLst>
              <a:gd name="adj" fmla="val 6668"/>
            </a:avLst>
          </a:prstGeom>
          <a:solidFill>
            <a:srgbClr val="4C5052"/>
          </a:solidFill>
          <a:ln/>
        </p:spPr>
        <p:txBody>
          <a:bodyPr/>
          <a:lstStyle/>
          <a:p>
            <a:endParaRPr lang="fr-FR"/>
          </a:p>
        </p:txBody>
      </p:sp>
      <p:sp>
        <p:nvSpPr>
          <p:cNvPr id="11" name="Text 9"/>
          <p:cNvSpPr/>
          <p:nvPr/>
        </p:nvSpPr>
        <p:spPr>
          <a:xfrm>
            <a:off x="7162086" y="2995255"/>
            <a:ext cx="306110" cy="382667"/>
          </a:xfrm>
          <a:prstGeom prst="rect">
            <a:avLst/>
          </a:prstGeom>
          <a:noFill/>
          <a:ln/>
        </p:spPr>
        <p:txBody>
          <a:bodyPr wrap="none" lIns="0" tIns="0" rIns="0" bIns="0" rtlCol="0" anchor="t"/>
          <a:lstStyle/>
          <a:p>
            <a:pPr marL="0" indent="0" algn="ctr">
              <a:lnSpc>
                <a:spcPts val="2400"/>
              </a:lnSpc>
              <a:buNone/>
            </a:pPr>
            <a:r>
              <a:rPr lang="en-US" sz="2400" dirty="0">
                <a:solidFill>
                  <a:srgbClr val="D6D9D7"/>
                </a:solidFill>
                <a:latin typeface="DM Sans Medium" pitchFamily="34" charset="0"/>
                <a:ea typeface="DM Sans Medium" pitchFamily="34" charset="-122"/>
                <a:cs typeface="DM Sans Medium" pitchFamily="34" charset="-120"/>
              </a:rPr>
              <a:t>2</a:t>
            </a:r>
            <a:endParaRPr lang="en-US" sz="2400" dirty="0"/>
          </a:p>
        </p:txBody>
      </p:sp>
      <p:sp>
        <p:nvSpPr>
          <p:cNvPr id="12" name="Text 10"/>
          <p:cNvSpPr/>
          <p:nvPr/>
        </p:nvSpPr>
        <p:spPr>
          <a:xfrm>
            <a:off x="8335923" y="3027164"/>
            <a:ext cx="4819650" cy="318849"/>
          </a:xfrm>
          <a:prstGeom prst="rect">
            <a:avLst/>
          </a:prstGeom>
          <a:noFill/>
          <a:ln/>
        </p:spPr>
        <p:txBody>
          <a:bodyPr wrap="none" lIns="0" tIns="0" rIns="0" bIns="0" rtlCol="0" anchor="t"/>
          <a:lstStyle/>
          <a:p>
            <a:pPr marL="0" indent="0" algn="l">
              <a:lnSpc>
                <a:spcPts val="2500"/>
              </a:lnSpc>
              <a:buNone/>
            </a:pPr>
            <a:r>
              <a:rPr lang="en-US" sz="2000" dirty="0">
                <a:solidFill>
                  <a:srgbClr val="D6D9D7"/>
                </a:solidFill>
                <a:latin typeface="DM Sans Medium" pitchFamily="34" charset="0"/>
                <a:ea typeface="DM Sans Medium" pitchFamily="34" charset="-122"/>
                <a:cs typeface="DM Sans Medium" pitchFamily="34" charset="-120"/>
              </a:rPr>
              <a:t>1987-1993 : Krach des Systèmes Experts</a:t>
            </a:r>
            <a:endParaRPr lang="en-US" sz="2000" dirty="0"/>
          </a:p>
        </p:txBody>
      </p:sp>
      <p:sp>
        <p:nvSpPr>
          <p:cNvPr id="13" name="Text 11"/>
          <p:cNvSpPr/>
          <p:nvPr/>
        </p:nvSpPr>
        <p:spPr>
          <a:xfrm>
            <a:off x="8335923" y="3468410"/>
            <a:ext cx="5500688" cy="1633538"/>
          </a:xfrm>
          <a:prstGeom prst="rect">
            <a:avLst/>
          </a:prstGeom>
          <a:noFill/>
          <a:ln/>
        </p:spPr>
        <p:txBody>
          <a:bodyPr wrap="square" lIns="0" tIns="0" rIns="0" bIns="0" rtlCol="0" anchor="t"/>
          <a:lstStyle/>
          <a:p>
            <a:pPr marL="0" indent="0" algn="l">
              <a:lnSpc>
                <a:spcPts val="2550"/>
              </a:lnSpc>
              <a:buNone/>
            </a:pPr>
            <a:r>
              <a:rPr lang="en-US" sz="1600" dirty="0">
                <a:solidFill>
                  <a:srgbClr val="D6D9D7"/>
                </a:solidFill>
                <a:latin typeface="Inter" pitchFamily="34" charset="0"/>
                <a:ea typeface="Inter" pitchFamily="34" charset="-122"/>
                <a:cs typeface="Inter" pitchFamily="34" charset="-120"/>
              </a:rPr>
              <a:t>Les machines LISP spécialisées coûtent 100 000 $ contre 2 000 $ pour les PC compatibles. </a:t>
            </a:r>
            <a:r>
              <a:rPr lang="en-US" sz="1600" b="1" dirty="0">
                <a:solidFill>
                  <a:srgbClr val="D6D9D7"/>
                </a:solidFill>
                <a:latin typeface="Inter" pitchFamily="34" charset="0"/>
                <a:ea typeface="Inter" pitchFamily="34" charset="-122"/>
                <a:cs typeface="Inter" pitchFamily="34" charset="-120"/>
              </a:rPr>
              <a:t>La loi économique a raison de l'excellence technique.</a:t>
            </a:r>
            <a:r>
              <a:rPr lang="en-US" sz="1600" dirty="0">
                <a:solidFill>
                  <a:srgbClr val="D6D9D7"/>
                </a:solidFill>
                <a:latin typeface="Inter" pitchFamily="34" charset="0"/>
                <a:ea typeface="Inter" pitchFamily="34" charset="-122"/>
                <a:cs typeface="Inter" pitchFamily="34" charset="-120"/>
              </a:rPr>
              <a:t> Les entreprises abandonnent massivement les systèmes experts trop coûteux à maintenir.</a:t>
            </a:r>
            <a:endParaRPr lang="en-US" sz="1600" dirty="0"/>
          </a:p>
        </p:txBody>
      </p:sp>
      <p:sp>
        <p:nvSpPr>
          <p:cNvPr id="14" name="Shape 12"/>
          <p:cNvSpPr/>
          <p:nvPr/>
        </p:nvSpPr>
        <p:spPr>
          <a:xfrm>
            <a:off x="6496110" y="4503539"/>
            <a:ext cx="612338" cy="22860"/>
          </a:xfrm>
          <a:prstGeom prst="roundRect">
            <a:avLst>
              <a:gd name="adj" fmla="val 133954"/>
            </a:avLst>
          </a:prstGeom>
          <a:solidFill>
            <a:srgbClr val="65696B"/>
          </a:solidFill>
          <a:ln/>
        </p:spPr>
        <p:txBody>
          <a:bodyPr/>
          <a:lstStyle/>
          <a:p>
            <a:endParaRPr lang="fr-FR"/>
          </a:p>
        </p:txBody>
      </p:sp>
      <p:sp>
        <p:nvSpPr>
          <p:cNvPr id="15" name="Shape 13"/>
          <p:cNvSpPr/>
          <p:nvPr/>
        </p:nvSpPr>
        <p:spPr>
          <a:xfrm>
            <a:off x="7085588" y="4285417"/>
            <a:ext cx="459224" cy="459224"/>
          </a:xfrm>
          <a:prstGeom prst="roundRect">
            <a:avLst>
              <a:gd name="adj" fmla="val 6668"/>
            </a:avLst>
          </a:prstGeom>
          <a:solidFill>
            <a:srgbClr val="4C5052"/>
          </a:solidFill>
          <a:ln/>
        </p:spPr>
        <p:txBody>
          <a:bodyPr/>
          <a:lstStyle/>
          <a:p>
            <a:endParaRPr lang="fr-FR"/>
          </a:p>
        </p:txBody>
      </p:sp>
      <p:sp>
        <p:nvSpPr>
          <p:cNvPr id="16" name="Text 14"/>
          <p:cNvSpPr/>
          <p:nvPr/>
        </p:nvSpPr>
        <p:spPr>
          <a:xfrm>
            <a:off x="7162086" y="4323636"/>
            <a:ext cx="306110" cy="382667"/>
          </a:xfrm>
          <a:prstGeom prst="rect">
            <a:avLst/>
          </a:prstGeom>
          <a:noFill/>
          <a:ln/>
        </p:spPr>
        <p:txBody>
          <a:bodyPr wrap="none" lIns="0" tIns="0" rIns="0" bIns="0" rtlCol="0" anchor="t"/>
          <a:lstStyle/>
          <a:p>
            <a:pPr marL="0" indent="0" algn="ctr">
              <a:lnSpc>
                <a:spcPts val="2400"/>
              </a:lnSpc>
              <a:buNone/>
            </a:pPr>
            <a:r>
              <a:rPr lang="en-US" sz="2400" dirty="0">
                <a:solidFill>
                  <a:srgbClr val="D6D9D7"/>
                </a:solidFill>
                <a:latin typeface="DM Sans Medium" pitchFamily="34" charset="0"/>
                <a:ea typeface="DM Sans Medium" pitchFamily="34" charset="-122"/>
                <a:cs typeface="DM Sans Medium" pitchFamily="34" charset="-120"/>
              </a:rPr>
              <a:t>3</a:t>
            </a:r>
            <a:endParaRPr lang="en-US" sz="2400" dirty="0"/>
          </a:p>
        </p:txBody>
      </p:sp>
      <p:sp>
        <p:nvSpPr>
          <p:cNvPr id="17" name="Text 15"/>
          <p:cNvSpPr/>
          <p:nvPr/>
        </p:nvSpPr>
        <p:spPr>
          <a:xfrm>
            <a:off x="2759393" y="4355544"/>
            <a:ext cx="3535085" cy="318849"/>
          </a:xfrm>
          <a:prstGeom prst="rect">
            <a:avLst/>
          </a:prstGeom>
          <a:noFill/>
          <a:ln/>
        </p:spPr>
        <p:txBody>
          <a:bodyPr wrap="none" lIns="0" tIns="0" rIns="0" bIns="0" rtlCol="0" anchor="t"/>
          <a:lstStyle/>
          <a:p>
            <a:pPr marL="0" indent="0" algn="r">
              <a:lnSpc>
                <a:spcPts val="2500"/>
              </a:lnSpc>
              <a:buNone/>
            </a:pPr>
            <a:r>
              <a:rPr lang="en-US" sz="2000" dirty="0">
                <a:solidFill>
                  <a:srgbClr val="D6D9D7"/>
                </a:solidFill>
                <a:latin typeface="DM Sans Medium" pitchFamily="34" charset="0"/>
                <a:ea typeface="DM Sans Medium" pitchFamily="34" charset="-122"/>
                <a:cs typeface="DM Sans Medium" pitchFamily="34" charset="-120"/>
              </a:rPr>
              <a:t>2000-2005 : Automne de l'IA</a:t>
            </a:r>
            <a:endParaRPr lang="en-US" sz="2000" dirty="0"/>
          </a:p>
        </p:txBody>
      </p:sp>
      <p:sp>
        <p:nvSpPr>
          <p:cNvPr id="18" name="Text 16"/>
          <p:cNvSpPr/>
          <p:nvPr/>
        </p:nvSpPr>
        <p:spPr>
          <a:xfrm>
            <a:off x="793790" y="4796790"/>
            <a:ext cx="5500688" cy="1633538"/>
          </a:xfrm>
          <a:prstGeom prst="rect">
            <a:avLst/>
          </a:prstGeom>
          <a:noFill/>
          <a:ln/>
        </p:spPr>
        <p:txBody>
          <a:bodyPr wrap="square" lIns="0" tIns="0" rIns="0" bIns="0" rtlCol="0" anchor="t"/>
          <a:lstStyle/>
          <a:p>
            <a:pPr marL="0" indent="0" algn="r">
              <a:lnSpc>
                <a:spcPts val="2550"/>
              </a:lnSpc>
              <a:buNone/>
            </a:pPr>
            <a:r>
              <a:rPr lang="en-US" sz="1600" dirty="0">
                <a:solidFill>
                  <a:srgbClr val="D6D9D7"/>
                </a:solidFill>
                <a:latin typeface="Inter" pitchFamily="34" charset="0"/>
                <a:ea typeface="Inter" pitchFamily="34" charset="-122"/>
                <a:cs typeface="Inter" pitchFamily="34" charset="-120"/>
              </a:rPr>
              <a:t>Éclatement de la bulle Internet. Retrait massif des investissements dans les technologies émergentes. Les concepts d'apprentissage automatique mûrissent en silence, en attendant l'arrivée des données massives et de la puissance de calcul nécessaire.</a:t>
            </a:r>
            <a:endParaRPr lang="en-US" sz="1600" dirty="0"/>
          </a:p>
        </p:txBody>
      </p:sp>
      <p:sp>
        <p:nvSpPr>
          <p:cNvPr id="19" name="Shape 17"/>
          <p:cNvSpPr/>
          <p:nvPr/>
        </p:nvSpPr>
        <p:spPr>
          <a:xfrm>
            <a:off x="7521952" y="5780127"/>
            <a:ext cx="612338" cy="22860"/>
          </a:xfrm>
          <a:prstGeom prst="roundRect">
            <a:avLst>
              <a:gd name="adj" fmla="val 133954"/>
            </a:avLst>
          </a:prstGeom>
          <a:solidFill>
            <a:srgbClr val="65696B"/>
          </a:solidFill>
          <a:ln/>
        </p:spPr>
        <p:txBody>
          <a:bodyPr/>
          <a:lstStyle/>
          <a:p>
            <a:endParaRPr lang="fr-FR"/>
          </a:p>
        </p:txBody>
      </p:sp>
      <p:sp>
        <p:nvSpPr>
          <p:cNvPr id="20" name="Shape 18"/>
          <p:cNvSpPr/>
          <p:nvPr/>
        </p:nvSpPr>
        <p:spPr>
          <a:xfrm>
            <a:off x="7085588" y="5562005"/>
            <a:ext cx="459224" cy="459224"/>
          </a:xfrm>
          <a:prstGeom prst="roundRect">
            <a:avLst>
              <a:gd name="adj" fmla="val 6668"/>
            </a:avLst>
          </a:prstGeom>
          <a:solidFill>
            <a:srgbClr val="4C5052"/>
          </a:solidFill>
          <a:ln/>
        </p:spPr>
        <p:txBody>
          <a:bodyPr/>
          <a:lstStyle/>
          <a:p>
            <a:endParaRPr lang="fr-FR"/>
          </a:p>
        </p:txBody>
      </p:sp>
      <p:sp>
        <p:nvSpPr>
          <p:cNvPr id="21" name="Text 19"/>
          <p:cNvSpPr/>
          <p:nvPr/>
        </p:nvSpPr>
        <p:spPr>
          <a:xfrm>
            <a:off x="7162086" y="5600224"/>
            <a:ext cx="306110" cy="382667"/>
          </a:xfrm>
          <a:prstGeom prst="rect">
            <a:avLst/>
          </a:prstGeom>
          <a:noFill/>
          <a:ln/>
        </p:spPr>
        <p:txBody>
          <a:bodyPr wrap="none" lIns="0" tIns="0" rIns="0" bIns="0" rtlCol="0" anchor="t"/>
          <a:lstStyle/>
          <a:p>
            <a:pPr marL="0" indent="0" algn="ctr">
              <a:lnSpc>
                <a:spcPts val="2400"/>
              </a:lnSpc>
              <a:buNone/>
            </a:pPr>
            <a:r>
              <a:rPr lang="en-US" sz="2400" dirty="0">
                <a:solidFill>
                  <a:srgbClr val="D6D9D7"/>
                </a:solidFill>
                <a:latin typeface="DM Sans Medium" pitchFamily="34" charset="0"/>
                <a:ea typeface="DM Sans Medium" pitchFamily="34" charset="-122"/>
                <a:cs typeface="DM Sans Medium" pitchFamily="34" charset="-120"/>
              </a:rPr>
              <a:t>4</a:t>
            </a:r>
            <a:endParaRPr lang="en-US" sz="2400" dirty="0"/>
          </a:p>
        </p:txBody>
      </p:sp>
      <p:sp>
        <p:nvSpPr>
          <p:cNvPr id="22" name="Text 20"/>
          <p:cNvSpPr/>
          <p:nvPr/>
        </p:nvSpPr>
        <p:spPr>
          <a:xfrm>
            <a:off x="8335923" y="5632133"/>
            <a:ext cx="4190762" cy="318849"/>
          </a:xfrm>
          <a:prstGeom prst="rect">
            <a:avLst/>
          </a:prstGeom>
          <a:noFill/>
          <a:ln/>
        </p:spPr>
        <p:txBody>
          <a:bodyPr wrap="none" lIns="0" tIns="0" rIns="0" bIns="0" rtlCol="0" anchor="t"/>
          <a:lstStyle/>
          <a:p>
            <a:pPr marL="0" indent="0" algn="l">
              <a:lnSpc>
                <a:spcPts val="2500"/>
              </a:lnSpc>
              <a:buNone/>
            </a:pPr>
            <a:r>
              <a:rPr lang="en-US" sz="2000" dirty="0">
                <a:solidFill>
                  <a:srgbClr val="D6D9D7"/>
                </a:solidFill>
                <a:latin typeface="DM Sans Medium" pitchFamily="34" charset="0"/>
                <a:ea typeface="DM Sans Medium" pitchFamily="34" charset="-122"/>
                <a:cs typeface="DM Sans Medium" pitchFamily="34" charset="-120"/>
              </a:rPr>
              <a:t>2024-2025 : Retombée Générative</a:t>
            </a:r>
            <a:endParaRPr lang="en-US" sz="2000" dirty="0"/>
          </a:p>
        </p:txBody>
      </p:sp>
      <p:sp>
        <p:nvSpPr>
          <p:cNvPr id="23" name="Text 21"/>
          <p:cNvSpPr/>
          <p:nvPr/>
        </p:nvSpPr>
        <p:spPr>
          <a:xfrm>
            <a:off x="8335923" y="6073378"/>
            <a:ext cx="5500688" cy="1306830"/>
          </a:xfrm>
          <a:prstGeom prst="rect">
            <a:avLst/>
          </a:prstGeom>
          <a:noFill/>
          <a:ln/>
        </p:spPr>
        <p:txBody>
          <a:bodyPr wrap="square" lIns="0" tIns="0" rIns="0" bIns="0" rtlCol="0" anchor="t"/>
          <a:lstStyle/>
          <a:p>
            <a:pPr marL="0" indent="0" algn="l">
              <a:lnSpc>
                <a:spcPts val="2550"/>
              </a:lnSpc>
              <a:buNone/>
            </a:pPr>
            <a:r>
              <a:rPr lang="en-US" sz="1600" b="1" dirty="0">
                <a:solidFill>
                  <a:srgbClr val="D6D9D7"/>
                </a:solidFill>
                <a:latin typeface="Inter" pitchFamily="34" charset="0"/>
                <a:ea typeface="Inter" pitchFamily="34" charset="-122"/>
                <a:cs typeface="Inter" pitchFamily="34" charset="-120"/>
              </a:rPr>
              <a:t>57 milliards $</a:t>
            </a:r>
            <a:r>
              <a:rPr lang="en-US" sz="1600" dirty="0">
                <a:solidFill>
                  <a:srgbClr val="D6D9D7"/>
                </a:solidFill>
                <a:latin typeface="Inter" pitchFamily="34" charset="0"/>
                <a:ea typeface="Inter" pitchFamily="34" charset="-122"/>
                <a:cs typeface="Inter" pitchFamily="34" charset="-120"/>
              </a:rPr>
              <a:t> investis dans l'IA générative contre seulement </a:t>
            </a:r>
            <a:r>
              <a:rPr lang="en-US" sz="1600" b="1" dirty="0">
                <a:solidFill>
                  <a:srgbClr val="D6D9D7"/>
                </a:solidFill>
                <a:latin typeface="Inter" pitchFamily="34" charset="0"/>
                <a:ea typeface="Inter" pitchFamily="34" charset="-122"/>
                <a:cs typeface="Inter" pitchFamily="34" charset="-120"/>
              </a:rPr>
              <a:t>5,6 milliards $</a:t>
            </a:r>
            <a:r>
              <a:rPr lang="en-US" sz="1600" dirty="0">
                <a:solidFill>
                  <a:srgbClr val="D6D9D7"/>
                </a:solidFill>
                <a:latin typeface="Inter" pitchFamily="34" charset="0"/>
                <a:ea typeface="Inter" pitchFamily="34" charset="-122"/>
                <a:cs typeface="Inter" pitchFamily="34" charset="-120"/>
              </a:rPr>
              <a:t> de revenus réels. Gartner place l'IA générative dans le "gouffre de désillusion". Sommes-nous au bord d'un quatrième hiver ?</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2424</Words>
  <Application>Microsoft Office PowerPoint</Application>
  <PresentationFormat>Personnalisé</PresentationFormat>
  <Paragraphs>163</Paragraphs>
  <Slides>16</Slides>
  <Notes>16</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16</vt:i4>
      </vt:variant>
    </vt:vector>
  </HeadingPairs>
  <TitlesOfParts>
    <vt:vector size="20" baseType="lpstr">
      <vt:lpstr>Inter</vt:lpstr>
      <vt:lpstr>Arial</vt:lpstr>
      <vt:lpstr>DM Sans Medium</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olivier bonnin</dc:creator>
  <cp:lastModifiedBy>olivier bonnin</cp:lastModifiedBy>
  <cp:revision>1</cp:revision>
  <dcterms:created xsi:type="dcterms:W3CDTF">2025-10-08T19:04:53Z</dcterms:created>
  <dcterms:modified xsi:type="dcterms:W3CDTF">2025-10-08T19:06:56Z</dcterms:modified>
</cp:coreProperties>
</file>